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9" r:id="rId7"/>
    <p:sldId id="265" r:id="rId8"/>
    <p:sldId id="266" r:id="rId9"/>
    <p:sldId id="264" r:id="rId10"/>
    <p:sldId id="268" r:id="rId11"/>
    <p:sldId id="267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83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0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9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11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74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49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32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8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4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99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20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BB524-A1E2-4C47-BC92-D5C56E6F7B26}" type="datetimeFigureOut">
              <a:rPr lang="zh-TW" altLang="en-US" smtClean="0"/>
              <a:t>2018/9/8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7DB7-8197-44BF-A630-71F7709F999A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1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讲题：「谦卑」</a:t>
            </a:r>
            <a:br>
              <a:rPr lang="en-US" altLang="zh-TW" b="1" dirty="0"/>
            </a:br>
            <a:r>
              <a:rPr lang="zh-TW" altLang="en-US" b="1" dirty="0"/>
              <a:t>经文：王下五</a:t>
            </a:r>
            <a:r>
              <a:rPr lang="en-US" altLang="zh-TW" b="1" dirty="0"/>
              <a:t>1-14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/>
              <a:t>蔡定邦老师</a:t>
            </a:r>
            <a:endParaRPr lang="en-US" altLang="zh-TW" dirty="0"/>
          </a:p>
          <a:p>
            <a:pPr algn="r"/>
            <a:r>
              <a:rPr lang="zh-TW" altLang="en-US" dirty="0"/>
              <a:t>德华福音会</a:t>
            </a:r>
          </a:p>
        </p:txBody>
      </p:sp>
    </p:spTree>
    <p:extLst>
      <p:ext uri="{BB962C8B-B14F-4D97-AF65-F5344CB8AC3E}">
        <p14:creationId xmlns:p14="http://schemas.microsoft.com/office/powerpoint/2010/main" val="209611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97823"/>
            <a:ext cx="7886700" cy="6432585"/>
          </a:xfrm>
        </p:spPr>
        <p:txBody>
          <a:bodyPr>
            <a:noAutofit/>
          </a:bodyPr>
          <a:lstStyle/>
          <a:p>
            <a:r>
              <a:rPr lang="en-US" altLang="zh-HK" sz="3600" baseline="30000" dirty="0">
                <a:ea typeface="標楷體" panose="03000509000000000000" pitchFamily="65" charset="-120"/>
              </a:rPr>
              <a:t>9</a:t>
            </a:r>
            <a:r>
              <a:rPr lang="zh-TW" altLang="zh-HK" sz="3600" dirty="0">
                <a:ea typeface="標楷體" panose="03000509000000000000" pitchFamily="65" charset="-120"/>
              </a:rPr>
              <a:t>于是，乃缦带着车马到了</a:t>
            </a:r>
            <a:r>
              <a:rPr lang="zh-TW" altLang="en-US" sz="3600" dirty="0">
                <a:ea typeface="標楷體" panose="03000509000000000000" pitchFamily="65" charset="-120"/>
              </a:rPr>
              <a:t>以利沙</a:t>
            </a:r>
            <a:r>
              <a:rPr lang="zh-TW" altLang="zh-HK" sz="3600" dirty="0">
                <a:ea typeface="標楷體" panose="03000509000000000000" pitchFamily="65" charset="-120"/>
              </a:rPr>
              <a:t>的家，站在门前。</a:t>
            </a:r>
            <a:r>
              <a:rPr lang="en-US" altLang="zh-HK" sz="3600" baseline="30000" dirty="0">
                <a:solidFill>
                  <a:srgbClr val="7030A0"/>
                </a:solidFill>
                <a:ea typeface="標楷體" panose="03000509000000000000" pitchFamily="65" charset="-120"/>
              </a:rPr>
              <a:t>10</a:t>
            </a:r>
            <a:r>
              <a:rPr lang="zh-TW" altLang="en-US" sz="3600" dirty="0">
                <a:solidFill>
                  <a:srgbClr val="7030A0"/>
                </a:solidFill>
                <a:ea typeface="標楷體" panose="03000509000000000000" pitchFamily="65" charset="-120"/>
              </a:rPr>
              <a:t>以利沙</a:t>
            </a:r>
            <a:r>
              <a:rPr lang="zh-TW" altLang="zh-HK" sz="3600" dirty="0">
                <a:solidFill>
                  <a:srgbClr val="7030A0"/>
                </a:solidFill>
                <a:ea typeface="標楷體" panose="03000509000000000000" pitchFamily="65" charset="-120"/>
              </a:rPr>
              <a:t>打发一个使者，对乃缦说：「你去在约旦河中沐浴七回，你的肉就必复原，而得洁净。」</a:t>
            </a:r>
            <a:endParaRPr lang="en-US" altLang="zh-TW" sz="36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r>
              <a:rPr lang="en-US" altLang="zh-HK" sz="3600" baseline="30000" dirty="0">
                <a:solidFill>
                  <a:srgbClr val="FF0000"/>
                </a:solidFill>
                <a:ea typeface="標楷體" panose="03000509000000000000" pitchFamily="65" charset="-120"/>
              </a:rPr>
              <a:t>11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乃缦却发怒走了，说：「我想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他必定出来见我，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站着求告耶和华－他上帝的名，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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在患处以上摇手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治好这大痲疯。</a:t>
            </a:r>
            <a:endParaRPr lang="en-US" altLang="zh-TW" sz="36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en-US" altLang="zh-HK" sz="3600" baseline="30000" dirty="0">
                <a:solidFill>
                  <a:srgbClr val="FF0000"/>
                </a:solidFill>
                <a:ea typeface="標楷體" panose="03000509000000000000" pitchFamily="65" charset="-120"/>
              </a:rPr>
              <a:t>12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大马士革的河</a:t>
            </a:r>
            <a:r>
              <a:rPr lang="zh-TW" altLang="zh-HK" sz="3600" dirty="0">
                <a:solidFill>
                  <a:srgbClr val="0070C0"/>
                </a:solidFill>
                <a:ea typeface="標楷體" panose="03000509000000000000" pitchFamily="65" charset="-120"/>
              </a:rPr>
              <a:t>亚罢拿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和</a:t>
            </a:r>
            <a:r>
              <a:rPr lang="zh-TW" altLang="zh-HK" sz="3600" dirty="0">
                <a:solidFill>
                  <a:srgbClr val="0070C0"/>
                </a:solidFill>
                <a:ea typeface="標楷體" panose="03000509000000000000" pitchFamily="65" charset="-120"/>
              </a:rPr>
              <a:t>法珥法</a:t>
            </a:r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岂不比以色列的一切水更好吗？我在那里沐浴不得洁净吗？」</a:t>
            </a:r>
            <a:endParaRPr lang="en-US" altLang="zh-TW" sz="36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zh-TW" altLang="zh-HK" sz="3600" dirty="0">
                <a:solidFill>
                  <a:srgbClr val="FF0000"/>
                </a:solidFill>
                <a:ea typeface="標楷體" panose="03000509000000000000" pitchFamily="65" charset="-120"/>
              </a:rPr>
              <a:t>于是气忿忿地转身去了。</a:t>
            </a:r>
            <a:endParaRPr lang="zh-HK" altLang="en-US" sz="3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0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679646"/>
            <a:ext cx="7886700" cy="2634733"/>
          </a:xfrm>
        </p:spPr>
        <p:txBody>
          <a:bodyPr>
            <a:noAutofit/>
          </a:bodyPr>
          <a:lstStyle/>
          <a:p>
            <a:r>
              <a:rPr lang="en-US" altLang="zh-HK" sz="3200" baseline="30000" dirty="0">
                <a:ea typeface="標楷體" panose="03000509000000000000" pitchFamily="65" charset="-120"/>
              </a:rPr>
              <a:t>13</a:t>
            </a:r>
            <a:r>
              <a:rPr lang="zh-TW" altLang="zh-HK" sz="3200" dirty="0">
                <a:ea typeface="標楷體" panose="03000509000000000000" pitchFamily="65" charset="-120"/>
              </a:rPr>
              <a:t>他的仆人进前来，对他说：「我父啊，先知若吩咐你做一件大事，你岂不做吗？何况说你去沐浴而得洁净呢？」</a:t>
            </a:r>
            <a:endParaRPr lang="en-US" altLang="zh-TW" sz="3200" dirty="0">
              <a:ea typeface="標楷體" panose="03000509000000000000" pitchFamily="65" charset="-120"/>
            </a:endParaRPr>
          </a:p>
          <a:p>
            <a:r>
              <a:rPr lang="en-US" altLang="zh-HK" sz="3200" baseline="30000" dirty="0">
                <a:ea typeface="標楷體" panose="03000509000000000000" pitchFamily="65" charset="-120"/>
              </a:rPr>
              <a:t>14</a:t>
            </a:r>
            <a:r>
              <a:rPr lang="zh-TW" altLang="zh-HK" sz="3200" dirty="0">
                <a:ea typeface="標楷體" panose="03000509000000000000" pitchFamily="65" charset="-120"/>
              </a:rPr>
              <a:t>于是乃缦下去，照着神人的话，在约旦河里沐浴七回；他的肉复原，好像小孩子的肉，他就洁净了。</a:t>
            </a:r>
            <a:endParaRPr lang="zh-HK" altLang="en-US" sz="3200" dirty="0"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49" y="3466213"/>
            <a:ext cx="6517758" cy="3258879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2271012" y="58802"/>
            <a:ext cx="1678897" cy="612648"/>
          </a:xfrm>
          <a:prstGeom prst="wedgeEllipseCallout">
            <a:avLst>
              <a:gd name="adj1" fmla="val -21279"/>
              <a:gd name="adj2" fmla="val 759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</a:rPr>
              <a:t>小人物</a:t>
            </a:r>
          </a:p>
        </p:txBody>
      </p:sp>
    </p:spTree>
    <p:extLst>
      <p:ext uri="{BB962C8B-B14F-4D97-AF65-F5344CB8AC3E}">
        <p14:creationId xmlns:p14="http://schemas.microsoft.com/office/powerpoint/2010/main" val="30510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故事教训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HK" sz="3600" dirty="0"/>
              <a:t>作为领袖</a:t>
            </a:r>
            <a:r>
              <a:rPr lang="en-US" altLang="zh-TW" sz="3600" dirty="0"/>
              <a:t>/ </a:t>
            </a:r>
            <a:r>
              <a:rPr lang="zh-TW" altLang="zh-HK" sz="3600" dirty="0"/>
              <a:t>大人物需要放下身段，去聆听正确的道理，甚至一些</a:t>
            </a:r>
            <a:r>
              <a:rPr lang="zh-TW" altLang="en-US" sz="3600" dirty="0"/>
              <a:t>不</a:t>
            </a:r>
            <a:r>
              <a:rPr lang="zh-TW" altLang="zh-HK" sz="3600" dirty="0"/>
              <a:t>中听的</a:t>
            </a:r>
            <a:r>
              <a:rPr lang="en-US" altLang="zh-TW" sz="3600" dirty="0"/>
              <a:t>/ </a:t>
            </a:r>
            <a:r>
              <a:rPr lang="zh-TW" altLang="en-US" sz="3600" dirty="0"/>
              <a:t>来自小人物的</a:t>
            </a:r>
            <a:r>
              <a:rPr lang="zh-TW" altLang="zh-HK" sz="3600" dirty="0"/>
              <a:t>说话</a:t>
            </a:r>
            <a:endParaRPr lang="en-US" altLang="zh-TW" sz="3600" dirty="0"/>
          </a:p>
          <a:p>
            <a:pPr marL="0" indent="0" algn="ctr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成</a:t>
            </a:r>
            <a:r>
              <a:rPr lang="zh-TW" altLang="zh-HK" sz="3600" dirty="0">
                <a:solidFill>
                  <a:srgbClr val="FF0000"/>
                </a:solidFill>
              </a:rPr>
              <a:t>语</a:t>
            </a:r>
            <a:r>
              <a:rPr lang="zh-TW" altLang="en-US" sz="3600" dirty="0">
                <a:solidFill>
                  <a:srgbClr val="FF0000"/>
                </a:solidFill>
              </a:rPr>
              <a:t>：</a:t>
            </a:r>
            <a:r>
              <a:rPr lang="zh-TW" altLang="zh-HK" sz="3600" dirty="0">
                <a:solidFill>
                  <a:srgbClr val="FF0000"/>
                </a:solidFill>
              </a:rPr>
              <a:t>忠言逆耳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zh-HK" sz="3600" dirty="0"/>
              <a:t>而上帝的说话很多时是借着一些小人物说出</a:t>
            </a:r>
            <a:r>
              <a:rPr lang="zh-TW" altLang="en-US" sz="3600" dirty="0"/>
              <a:t>（乃缦妻的侍女</a:t>
            </a:r>
            <a:r>
              <a:rPr lang="en-US" altLang="zh-TW" sz="3600" dirty="0"/>
              <a:t>—</a:t>
            </a:r>
            <a:r>
              <a:rPr lang="zh-TW" altLang="en-US" sz="3600" dirty="0"/>
              <a:t>小女子，乃缦的仆人）</a:t>
            </a:r>
            <a:r>
              <a:rPr lang="zh-TW" altLang="zh-HK" sz="3600" dirty="0"/>
              <a:t>。这就是谦卑，是作为领袖</a:t>
            </a:r>
            <a:r>
              <a:rPr lang="zh-TW" altLang="en-US" sz="3600" dirty="0"/>
              <a:t>必须具备</a:t>
            </a:r>
            <a:r>
              <a:rPr lang="zh-TW" altLang="zh-HK" sz="3600" dirty="0"/>
              <a:t>的</a:t>
            </a:r>
            <a:r>
              <a:rPr lang="zh-TW" altLang="en-US" sz="3600" dirty="0"/>
              <a:t>素质！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989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33228"/>
            <a:ext cx="7886700" cy="1325563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51467"/>
            <a:ext cx="7886700" cy="5271607"/>
          </a:xfrm>
        </p:spPr>
        <p:txBody>
          <a:bodyPr>
            <a:noAutofit/>
          </a:bodyPr>
          <a:lstStyle/>
          <a:p>
            <a:r>
              <a:rPr lang="zh-TW" altLang="zh-HK" sz="3600" dirty="0"/>
              <a:t>列王纪是关于以色列君王的故事，但在犹太正典这卷书是</a:t>
            </a:r>
            <a:r>
              <a:rPr lang="zh-TW" altLang="en-US" sz="3600" dirty="0"/>
              <a:t>收在</a:t>
            </a:r>
            <a:r>
              <a:rPr lang="zh-TW" altLang="zh-HK" sz="3600" dirty="0"/>
              <a:t>「前先知书」，换句话说，作者是从先知的角度来看这些君王。</a:t>
            </a:r>
            <a:endParaRPr lang="en-US" altLang="zh-TW" sz="3600" dirty="0"/>
          </a:p>
          <a:p>
            <a:r>
              <a:rPr lang="zh-TW" altLang="zh-HK" sz="3600" dirty="0"/>
              <a:t>君王虽然是一国之君，但他们也是上帝所选召，需要按照上帝公义的标准来施行仁政，要躬亲爱民，要虚心听取人民的意见，明白民间病苦。</a:t>
            </a:r>
            <a:endParaRPr lang="en-US" altLang="zh-TW" sz="3600" dirty="0"/>
          </a:p>
          <a:p>
            <a:r>
              <a:rPr lang="zh-TW" altLang="zh-HK" sz="3600" dirty="0"/>
              <a:t>事实上，这也是古往今来对于统治者的理想形象。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346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3910"/>
          </a:xfrm>
        </p:spPr>
        <p:txBody>
          <a:bodyPr>
            <a:normAutofit/>
          </a:bodyPr>
          <a:lstStyle/>
          <a:p>
            <a:r>
              <a:rPr lang="zh-TW" altLang="zh-HK" sz="3600" dirty="0"/>
              <a:t>但现实中的君王</a:t>
            </a:r>
            <a:r>
              <a:rPr lang="zh-TW" altLang="en-US" sz="3600" dirty="0"/>
              <a:t>大多</a:t>
            </a:r>
            <a:r>
              <a:rPr lang="zh-TW" altLang="zh-HK" sz="3600" dirty="0"/>
              <a:t>是揽权，甚至弄权，任意妄为</a:t>
            </a:r>
            <a:endParaRPr lang="en-US" altLang="zh-TW" sz="3600" dirty="0"/>
          </a:p>
          <a:p>
            <a:endParaRPr lang="en-US" altLang="zh-TW" sz="3600" dirty="0"/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粤语：「</a:t>
            </a:r>
            <a:r>
              <a:rPr lang="zh-TW" altLang="zh-HK" sz="3600" b="1" dirty="0">
                <a:solidFill>
                  <a:srgbClr val="FF0000"/>
                </a:solidFill>
              </a:rPr>
              <a:t>想点就点</a:t>
            </a:r>
            <a:r>
              <a:rPr lang="zh-TW" altLang="en-US" sz="3600" b="1" dirty="0">
                <a:solidFill>
                  <a:srgbClr val="FF0000"/>
                </a:solidFill>
              </a:rPr>
              <a:t>」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3600" b="1" dirty="0"/>
          </a:p>
          <a:p>
            <a:r>
              <a:rPr lang="zh-TW" altLang="zh-HK" sz="3600" dirty="0"/>
              <a:t>以致这些</a:t>
            </a:r>
            <a:r>
              <a:rPr lang="zh-TW" altLang="zh-HK" sz="3600" b="1" dirty="0">
                <a:solidFill>
                  <a:srgbClr val="FF0000"/>
                </a:solidFill>
              </a:rPr>
              <a:t>「行耶和华眼中看为恶的王」</a:t>
            </a:r>
            <a:r>
              <a:rPr lang="zh-TW" altLang="zh-HK" sz="3600" dirty="0"/>
              <a:t>（</a:t>
            </a:r>
            <a:r>
              <a:rPr lang="en-US" altLang="zh-HK" sz="3600" dirty="0"/>
              <a:t>=</a:t>
            </a:r>
            <a:r>
              <a:rPr lang="zh-TW" altLang="zh-HK" sz="3600" dirty="0"/>
              <a:t>不按照律法书的标准行事）在旧约圣经中经常成为先知谴责的对象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540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027" y="306647"/>
            <a:ext cx="7886700" cy="132556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9027" y="1673789"/>
            <a:ext cx="7886700" cy="4351338"/>
          </a:xfrm>
        </p:spPr>
        <p:txBody>
          <a:bodyPr>
            <a:normAutofit/>
          </a:bodyPr>
          <a:lstStyle/>
          <a:p>
            <a:r>
              <a:rPr lang="zh-TW" altLang="zh-HK" sz="3200" dirty="0"/>
              <a:t>在现代社会这样的领袖更加会被民众推翻</a:t>
            </a:r>
            <a:endParaRPr lang="en-US" altLang="zh-TW" sz="3200" dirty="0"/>
          </a:p>
          <a:p>
            <a:r>
              <a:rPr lang="en-US" altLang="zh-TW" sz="3200" dirty="0"/>
              <a:t>2010</a:t>
            </a:r>
            <a:r>
              <a:rPr lang="zh-TW" altLang="zh-HK" sz="3200" dirty="0"/>
              <a:t>年中东国家的茉莉花革命</a:t>
            </a:r>
            <a:endParaRPr lang="zh-HK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8" y="3167627"/>
            <a:ext cx="6762750" cy="2857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97" y="2775721"/>
            <a:ext cx="5309191" cy="35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927173"/>
            <a:ext cx="4368653" cy="4351338"/>
          </a:xfrm>
        </p:spPr>
        <p:txBody>
          <a:bodyPr>
            <a:normAutofit/>
          </a:bodyPr>
          <a:lstStyle/>
          <a:p>
            <a:r>
              <a:rPr lang="zh-TW" altLang="zh-HK" sz="3200" dirty="0"/>
              <a:t>一个一个的独裁者倒台，利比亚狂人</a:t>
            </a:r>
            <a:r>
              <a:rPr lang="zh-CN" altLang="zh-HK" sz="3200" dirty="0"/>
              <a:t>卡扎菲</a:t>
            </a:r>
            <a:r>
              <a:rPr lang="zh-TW" altLang="en-US" sz="3200" dirty="0"/>
              <a:t>（</a:t>
            </a:r>
            <a:r>
              <a:rPr lang="zh-TW" altLang="zh-HK" sz="3200" dirty="0"/>
              <a:t>卡</a:t>
            </a:r>
            <a:r>
              <a:rPr lang="zh-TW" altLang="de-DE" sz="3200" dirty="0"/>
              <a:t>达</a:t>
            </a:r>
            <a:r>
              <a:rPr lang="zh-TW" altLang="zh-HK" sz="3200" dirty="0"/>
              <a:t>菲</a:t>
            </a:r>
            <a:r>
              <a:rPr lang="zh-TW" altLang="en-US" sz="3200" dirty="0"/>
              <a:t>）</a:t>
            </a:r>
            <a:r>
              <a:rPr lang="zh-TW" altLang="zh-HK" sz="3200" dirty="0"/>
              <a:t>甚至</a:t>
            </a:r>
            <a:r>
              <a:rPr lang="zh-TW" altLang="en-US" sz="3200" dirty="0"/>
              <a:t>被</a:t>
            </a:r>
            <a:r>
              <a:rPr lang="zh-TW" altLang="zh-HK" sz="3200" dirty="0"/>
              <a:t>民众打死</a:t>
            </a:r>
            <a:endParaRPr lang="en-US" altLang="zh-TW" sz="3200" dirty="0"/>
          </a:p>
          <a:p>
            <a:r>
              <a:rPr lang="zh-TW" altLang="zh-HK" sz="3200" dirty="0"/>
              <a:t>对那些视民意如无物，骄横跋扈，为所欲为的领袖很大的警惕</a:t>
            </a:r>
            <a:endParaRPr lang="zh-HK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99" y="4231870"/>
            <a:ext cx="3594856" cy="23922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2" y="2453320"/>
            <a:ext cx="4159370" cy="30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结语：</a:t>
            </a:r>
            <a:r>
              <a:rPr lang="zh-HK" altLang="zh-HK" b="1" dirty="0"/>
              <a:t>腓利比书</a:t>
            </a:r>
            <a:r>
              <a:rPr lang="zh-TW" altLang="en-US" b="1" dirty="0"/>
              <a:t>二章</a:t>
            </a:r>
            <a:r>
              <a:rPr lang="en-US" altLang="zh-TW" b="1" dirty="0"/>
              <a:t>5-11</a:t>
            </a:r>
            <a:r>
              <a:rPr lang="zh-TW" altLang="en-US" b="1" dirty="0"/>
              <a:t>节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452009"/>
            <a:ext cx="3886200" cy="4486274"/>
          </a:xfrm>
        </p:spPr>
        <p:txBody>
          <a:bodyPr>
            <a:normAutofit/>
          </a:bodyPr>
          <a:lstStyle/>
          <a:p>
            <a:r>
              <a:rPr lang="zh-HK" altLang="zh-HK" baseline="30000" dirty="0">
                <a:ea typeface="標楷體" panose="03000509000000000000" pitchFamily="65" charset="-120"/>
              </a:rPr>
              <a:t>6</a:t>
            </a:r>
            <a:r>
              <a:rPr lang="zh-HK" altLang="en-US" dirty="0">
                <a:ea typeface="標楷體" panose="03000509000000000000" pitchFamily="65" charset="-120"/>
              </a:rPr>
              <a:t>他本有神的形象，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不以自己与神同等为强夺的；</a:t>
            </a:r>
            <a:r>
              <a:rPr lang="en-US" altLang="zh-HK" baseline="30000" dirty="0">
                <a:ea typeface="標楷體" panose="03000509000000000000" pitchFamily="65" charset="-120"/>
              </a:rPr>
              <a:t>7</a:t>
            </a:r>
            <a:r>
              <a:rPr lang="zh-HK" altLang="en-US" dirty="0">
                <a:ea typeface="標楷體" panose="03000509000000000000" pitchFamily="65" charset="-120"/>
              </a:rPr>
              <a:t>反倒虚己，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取了奴仆的形象，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成为人的样式；</a:t>
            </a:r>
          </a:p>
          <a:p>
            <a:r>
              <a:rPr lang="en-US" altLang="zh-HK" baseline="30000" dirty="0">
                <a:ea typeface="標楷體" panose="03000509000000000000" pitchFamily="65" charset="-120"/>
              </a:rPr>
              <a:t>8</a:t>
            </a:r>
            <a:r>
              <a:rPr lang="zh-HK" altLang="en-US" dirty="0">
                <a:ea typeface="標楷體" panose="03000509000000000000" pitchFamily="65" charset="-120"/>
              </a:rPr>
              <a:t>既有人的样子，就自己卑微，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存心顺服，以至于死，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且死在十字架上。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11874" y="1526437"/>
            <a:ext cx="4110813" cy="4486274"/>
          </a:xfrm>
        </p:spPr>
        <p:txBody>
          <a:bodyPr>
            <a:normAutofit/>
          </a:bodyPr>
          <a:lstStyle/>
          <a:p>
            <a:r>
              <a:rPr lang="en-US" altLang="zh-HK" baseline="30000" dirty="0">
                <a:ea typeface="標楷體" panose="03000509000000000000" pitchFamily="65" charset="-120"/>
              </a:rPr>
              <a:t>9</a:t>
            </a:r>
            <a:r>
              <a:rPr lang="zh-HK" altLang="en-US" dirty="0">
                <a:ea typeface="標楷體" panose="03000509000000000000" pitchFamily="65" charset="-120"/>
              </a:rPr>
              <a:t>所以，神将他升为至高，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又赐给他那超乎万名之上的名，</a:t>
            </a:r>
          </a:p>
          <a:p>
            <a:r>
              <a:rPr lang="en-US" altLang="zh-HK" baseline="30000" dirty="0">
                <a:ea typeface="標楷體" panose="03000509000000000000" pitchFamily="65" charset="-120"/>
              </a:rPr>
              <a:t>10</a:t>
            </a:r>
            <a:r>
              <a:rPr lang="zh-HK" altLang="en-US" dirty="0">
                <a:ea typeface="標楷體" panose="03000509000000000000" pitchFamily="65" charset="-120"/>
              </a:rPr>
              <a:t>叫一切在天上的、地上的，和地底下的，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因耶稣的名无不屈膝，</a:t>
            </a:r>
          </a:p>
          <a:p>
            <a:r>
              <a:rPr lang="en-US" altLang="zh-HK" baseline="30000" dirty="0">
                <a:ea typeface="標楷體" panose="03000509000000000000" pitchFamily="65" charset="-120"/>
              </a:rPr>
              <a:t>11</a:t>
            </a:r>
            <a:r>
              <a:rPr lang="zh-HK" altLang="en-US" dirty="0">
                <a:ea typeface="標楷體" panose="03000509000000000000" pitchFamily="65" charset="-120"/>
              </a:rPr>
              <a:t>无不口称「耶稣基督为主」，</a:t>
            </a:r>
          </a:p>
          <a:p>
            <a:r>
              <a:rPr lang="zh-HK" altLang="en-US" dirty="0">
                <a:ea typeface="標楷體" panose="03000509000000000000" pitchFamily="65" charset="-120"/>
              </a:rPr>
              <a:t>使荣耀归与父神。</a:t>
            </a:r>
            <a:endParaRPr lang="en-US" altLang="zh-HK" dirty="0">
              <a:ea typeface="標楷體" panose="03000509000000000000" pitchFamily="65" charset="-120"/>
            </a:endParaRPr>
          </a:p>
        </p:txBody>
      </p:sp>
      <p:sp>
        <p:nvSpPr>
          <p:cNvPr id="6" name="流程圖: 程序 5"/>
          <p:cNvSpPr/>
          <p:nvPr/>
        </p:nvSpPr>
        <p:spPr>
          <a:xfrm>
            <a:off x="1286541" y="5863855"/>
            <a:ext cx="6650665" cy="696433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3600" dirty="0">
                <a:solidFill>
                  <a:srgbClr val="FFFF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HK" sz="3600" baseline="30000" dirty="0">
                <a:solidFill>
                  <a:srgbClr val="FFFF00"/>
                </a:solidFill>
                <a:ea typeface="標楷體" panose="03000509000000000000" pitchFamily="65" charset="-120"/>
              </a:rPr>
              <a:t>5</a:t>
            </a:r>
            <a:r>
              <a:rPr lang="zh-HK" altLang="zh-HK" sz="3600" dirty="0">
                <a:solidFill>
                  <a:srgbClr val="FFFF00"/>
                </a:solidFill>
                <a:ea typeface="標楷體" panose="03000509000000000000" pitchFamily="65" charset="-120"/>
              </a:rPr>
              <a:t>你们当以基督耶稣的心为心</a:t>
            </a:r>
            <a:r>
              <a:rPr lang="zh-TW" altLang="en-US" sz="3600" dirty="0">
                <a:solidFill>
                  <a:srgbClr val="FFFF00"/>
                </a:solidFill>
                <a:ea typeface="標楷體" panose="03000509000000000000" pitchFamily="65" charset="-120"/>
              </a:rPr>
              <a:t>！</a:t>
            </a:r>
            <a:endParaRPr lang="zh-HK" altLang="en-US" sz="3600" dirty="0">
              <a:solidFill>
                <a:srgbClr val="FFFF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13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引言：崇真会救恩堂某年一次教会大清洁的例子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6" y="1690689"/>
            <a:ext cx="7628861" cy="50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故事特点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33383"/>
            <a:ext cx="7886700" cy="5064853"/>
          </a:xfrm>
        </p:spPr>
        <p:txBody>
          <a:bodyPr>
            <a:noAutofit/>
          </a:bodyPr>
          <a:lstStyle/>
          <a:p>
            <a:r>
              <a:rPr lang="zh-TW" altLang="zh-TW" dirty="0"/>
              <a:t>乃缦得医治，一段大家耳熟能详的经文</a:t>
            </a:r>
            <a:endParaRPr lang="en-US" altLang="zh-TW" dirty="0"/>
          </a:p>
          <a:p>
            <a:r>
              <a:rPr lang="zh-TW" altLang="zh-TW" dirty="0"/>
              <a:t>这是先知</a:t>
            </a:r>
            <a:r>
              <a:rPr lang="zh-TW" altLang="en-US" dirty="0"/>
              <a:t>以利沙</a:t>
            </a:r>
            <a:r>
              <a:rPr lang="zh-TW" altLang="zh-TW" dirty="0"/>
              <a:t>一连串神迹其中</a:t>
            </a:r>
            <a:r>
              <a:rPr lang="zh-TW" altLang="en-US" dirty="0"/>
              <a:t>之</a:t>
            </a:r>
            <a:r>
              <a:rPr lang="zh-TW" altLang="zh-TW" dirty="0"/>
              <a:t>一，不太特别</a:t>
            </a:r>
            <a:endParaRPr lang="en-US" altLang="zh-TW" dirty="0"/>
          </a:p>
          <a:p>
            <a:r>
              <a:rPr lang="zh-TW" altLang="zh-TW" dirty="0"/>
              <a:t>以利沙吩咐乃缦到约旦河中沐浴</a:t>
            </a:r>
            <a:r>
              <a:rPr lang="en-US" altLang="zh-TW" dirty="0"/>
              <a:t>7</a:t>
            </a:r>
            <a:r>
              <a:rPr lang="zh-TW" altLang="zh-TW" dirty="0"/>
              <a:t>次</a:t>
            </a:r>
            <a:endParaRPr lang="en-US" altLang="zh-TW" dirty="0"/>
          </a:p>
          <a:p>
            <a:r>
              <a:rPr lang="zh-TW" altLang="en-US" dirty="0"/>
              <a:t>开始时</a:t>
            </a:r>
            <a:r>
              <a:rPr lang="zh-TW" altLang="zh-TW" dirty="0"/>
              <a:t>乃缦</a:t>
            </a:r>
            <a:r>
              <a:rPr lang="zh-TW" altLang="en-US" dirty="0"/>
              <a:t>不愿意</a:t>
            </a:r>
            <a:r>
              <a:rPr lang="zh-TW" altLang="zh-TW" dirty="0"/>
              <a:t>听，但最终藉此而得到医治</a:t>
            </a:r>
            <a:endParaRPr lang="en-US" altLang="zh-TW" dirty="0"/>
          </a:p>
          <a:p>
            <a:r>
              <a:rPr lang="zh-TW" altLang="en-US" dirty="0"/>
              <a:t>相较</a:t>
            </a:r>
            <a:r>
              <a:rPr lang="zh-TW" altLang="zh-TW" dirty="0"/>
              <a:t>以利沙</a:t>
            </a:r>
            <a:r>
              <a:rPr lang="zh-TW" altLang="en-US" dirty="0"/>
              <a:t>之</a:t>
            </a:r>
            <a:r>
              <a:rPr lang="zh-TW" altLang="zh-TW" dirty="0"/>
              <a:t>前的神迹</a:t>
            </a:r>
            <a:endParaRPr lang="en-US" altLang="zh-TW" dirty="0"/>
          </a:p>
          <a:p>
            <a:pPr lvl="1"/>
            <a:r>
              <a:rPr lang="zh-TW" altLang="zh-TW" sz="2800" dirty="0"/>
              <a:t>用以利</a:t>
            </a:r>
            <a:r>
              <a:rPr lang="zh-TW" altLang="de-DE" sz="2800" dirty="0"/>
              <a:t>亚</a:t>
            </a:r>
            <a:r>
              <a:rPr lang="zh-TW" altLang="zh-TW" sz="2800" dirty="0"/>
              <a:t>升天后留下的外袍打水，将约旦河河水分开</a:t>
            </a:r>
            <a:r>
              <a:rPr lang="zh-TW" altLang="en-US" sz="2800" dirty="0"/>
              <a:t>（二</a:t>
            </a:r>
            <a:r>
              <a:rPr lang="en-US" altLang="zh-TW" sz="2800" dirty="0"/>
              <a:t>13-14 </a:t>
            </a:r>
            <a:r>
              <a:rPr lang="zh-TW" altLang="en-US" sz="2800" dirty="0"/>
              <a:t>）</a:t>
            </a:r>
            <a:endParaRPr lang="en-US" altLang="zh-TW" sz="2800" dirty="0"/>
          </a:p>
          <a:p>
            <a:pPr lvl="1"/>
            <a:r>
              <a:rPr lang="zh-TW" altLang="zh-TW" sz="2800" dirty="0"/>
              <a:t>使书念妇人的儿子从死里复活</a:t>
            </a:r>
            <a:r>
              <a:rPr lang="zh-TW" altLang="en-US" sz="2800" dirty="0"/>
              <a:t>（</a:t>
            </a:r>
            <a:r>
              <a:rPr lang="en-US" altLang="zh-TW" sz="2800" dirty="0"/>
              <a:t> </a:t>
            </a:r>
            <a:r>
              <a:rPr lang="zh-TW" altLang="en-US" sz="2800" dirty="0"/>
              <a:t>四</a:t>
            </a:r>
            <a:r>
              <a:rPr lang="en-US" altLang="zh-TW" sz="2800" dirty="0"/>
              <a:t>32-37</a:t>
            </a:r>
            <a:r>
              <a:rPr lang="zh-TW" altLang="en-US" sz="2800" dirty="0"/>
              <a:t>）</a:t>
            </a:r>
            <a:endParaRPr lang="en-US" altLang="zh-TW" sz="2800" dirty="0"/>
          </a:p>
          <a:p>
            <a:r>
              <a:rPr lang="zh-TW" altLang="zh-TW" dirty="0"/>
              <a:t>这里医治乃缦的神迹</a:t>
            </a:r>
            <a:r>
              <a:rPr lang="zh-TW" altLang="en-US" dirty="0"/>
              <a:t>便</a:t>
            </a:r>
            <a:r>
              <a:rPr lang="zh-TW" altLang="zh-TW" dirty="0"/>
              <a:t>显得平淡</a:t>
            </a:r>
            <a:endParaRPr lang="en-US" altLang="zh-TW" dirty="0"/>
          </a:p>
          <a:p>
            <a:r>
              <a:rPr lang="zh-TW" altLang="zh-TW" dirty="0"/>
              <a:t>这神迹的教训</a:t>
            </a:r>
            <a:endParaRPr lang="zh-TW" altLang="en-US" dirty="0"/>
          </a:p>
        </p:txBody>
      </p:sp>
      <p:sp>
        <p:nvSpPr>
          <p:cNvPr id="5" name="流程圖: 替代處理程序 4"/>
          <p:cNvSpPr/>
          <p:nvPr/>
        </p:nvSpPr>
        <p:spPr>
          <a:xfrm>
            <a:off x="3417147" y="5729739"/>
            <a:ext cx="4541322" cy="69704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</a:rPr>
              <a:t>→→ </a:t>
            </a:r>
            <a:r>
              <a:rPr lang="zh-TW" altLang="zh-TW" sz="3200" b="1" dirty="0">
                <a:solidFill>
                  <a:srgbClr val="FFFF00"/>
                </a:solidFill>
              </a:rPr>
              <a:t>作为领袖的要谦卑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329280" cy="921414"/>
          </a:xfrm>
        </p:spPr>
        <p:txBody>
          <a:bodyPr>
            <a:normAutofit fontScale="90000"/>
          </a:bodyPr>
          <a:lstStyle/>
          <a:p>
            <a:r>
              <a:rPr lang="zh-TW" altLang="zh-HK" b="1" dirty="0"/>
              <a:t>乃缦</a:t>
            </a:r>
            <a:r>
              <a:rPr lang="zh-TW" altLang="en-US" b="1" dirty="0"/>
              <a:t>是谁？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HK" b="1" dirty="0"/>
              <a:t>凭自己努力往上爬</a:t>
            </a:r>
            <a:r>
              <a:rPr lang="zh-TW" altLang="en-US" b="1" dirty="0"/>
              <a:t>的人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286541"/>
            <a:ext cx="8270801" cy="4890422"/>
          </a:xfrm>
        </p:spPr>
        <p:txBody>
          <a:bodyPr>
            <a:normAutofit/>
          </a:bodyPr>
          <a:lstStyle/>
          <a:p>
            <a:r>
              <a:rPr lang="en-US" altLang="zh-HK" sz="3600" baseline="30000" dirty="0"/>
              <a:t>1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在他主人面前为尊为大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因耶和华曾藉他使亚兰人得胜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他又是大能的勇士</a:t>
            </a:r>
            <a:r>
              <a:rPr lang="en-US" altLang="zh-TW" sz="3600" dirty="0"/>
              <a:t>(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HK" sz="3600" i="1" dirty="0" err="1"/>
              <a:t>na‘am</a:t>
            </a:r>
            <a:r>
              <a:rPr lang="en-US" altLang="zh-TW" sz="3600" dirty="0"/>
              <a:t>=</a:t>
            </a:r>
            <a:r>
              <a:rPr lang="zh-TW" altLang="zh-HK" sz="3600" dirty="0"/>
              <a:t>美麗、可愛</a:t>
            </a:r>
            <a:r>
              <a:rPr lang="en-US" altLang="zh-TW" sz="3600" dirty="0"/>
              <a:t>)</a:t>
            </a:r>
          </a:p>
          <a:p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只是长了大痲疯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7" y="3948777"/>
            <a:ext cx="3429000" cy="26003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84" y="3265857"/>
            <a:ext cx="4377660" cy="32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第一幕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28338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 algn="ctr">
              <a:buNone/>
            </a:pPr>
            <a:r>
              <a:rPr lang="zh-TW" altLang="zh-HK" dirty="0"/>
              <a:t>乃缦的妻</a:t>
            </a:r>
            <a:r>
              <a:rPr lang="en-US" altLang="zh-TW" dirty="0"/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altLang="zh-TW" dirty="0"/>
              <a:t> </a:t>
            </a:r>
            <a:r>
              <a:rPr lang="zh-TW" altLang="en-US" dirty="0"/>
              <a:t>从以色列掳来的小</a:t>
            </a:r>
            <a:r>
              <a:rPr lang="zh-TW" altLang="zh-HK" dirty="0"/>
              <a:t>女子</a:t>
            </a:r>
            <a:r>
              <a:rPr lang="zh-TW" altLang="en-US" dirty="0"/>
              <a:t>（小人物）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" y="2219841"/>
            <a:ext cx="7112000" cy="3556000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3290186" y="175438"/>
            <a:ext cx="3997842" cy="2400494"/>
          </a:xfrm>
          <a:prstGeom prst="wedgeEllipseCallout">
            <a:avLst>
              <a:gd name="adj1" fmla="val 18074"/>
              <a:gd name="adj2" fmla="val 6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aseline="30000" dirty="0"/>
              <a:t>3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巴不得我主人去见撒马里亚的先知，必能治好他的大痲疯。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83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3600" baseline="30000" dirty="0"/>
              <a:t>4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乃缦进去，告诉他主人说，以色列国的女子如此如此说</a:t>
            </a:r>
            <a:r>
              <a:rPr lang="en-US" altLang="zh-TW" sz="3600" dirty="0"/>
              <a:t>--【</a:t>
            </a:r>
            <a:r>
              <a:rPr lang="zh-TW" altLang="zh-HK" sz="3600" dirty="0"/>
              <a:t>去见撒马里亚的先知</a:t>
            </a:r>
            <a:r>
              <a:rPr lang="en-US" altLang="zh-TW" sz="3600" dirty="0"/>
              <a:t>】</a:t>
            </a:r>
          </a:p>
          <a:p>
            <a:r>
              <a:rPr lang="en-US" altLang="zh-HK" sz="3600" baseline="30000" dirty="0"/>
              <a:t>5a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亚兰王说：「你可以去，我也达信于以色列王。」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4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亚兰王</a:t>
            </a:r>
            <a:r>
              <a:rPr lang="en-US" altLang="zh-TW" b="1" dirty="0"/>
              <a:t> vs </a:t>
            </a:r>
            <a:r>
              <a:rPr lang="zh-TW" altLang="zh-HK" b="1" dirty="0"/>
              <a:t>以色列王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36405"/>
            <a:ext cx="4506876" cy="4640558"/>
          </a:xfrm>
        </p:spPr>
        <p:txBody>
          <a:bodyPr>
            <a:noAutofit/>
          </a:bodyPr>
          <a:lstStyle/>
          <a:p>
            <a:r>
              <a:rPr lang="en-US" altLang="zh-HK" sz="3200" baseline="30000" dirty="0"/>
              <a:t>5b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于是乃缦带银子十他连得，金子六千舍客勒，衣裳十套，就去了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3200" dirty="0"/>
              <a:t>NIV notes: 340kg silver/ 69kg</a:t>
            </a:r>
            <a:r>
              <a:rPr lang="zh-TW" altLang="en-US" sz="3200" dirty="0"/>
              <a:t> </a:t>
            </a:r>
            <a:r>
              <a:rPr lang="en-US" altLang="zh-TW" sz="3200" dirty="0"/>
              <a:t>gold</a:t>
            </a:r>
          </a:p>
          <a:p>
            <a:r>
              <a:rPr lang="en-US" altLang="zh-HK" sz="3200" baseline="30000" dirty="0"/>
              <a:t>6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且带信给以色列王，信上说：「我打发臣仆乃缦去见你，你接到这信，就要治好他的大痲疯。」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40" y="2481955"/>
            <a:ext cx="3896832" cy="26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13122"/>
            <a:ext cx="7886700" cy="1325563"/>
          </a:xfrm>
        </p:spPr>
        <p:txBody>
          <a:bodyPr/>
          <a:lstStyle/>
          <a:p>
            <a:r>
              <a:rPr lang="zh-TW" altLang="en-US" b="1" dirty="0"/>
              <a:t>以色列王的反应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51773"/>
            <a:ext cx="6651881" cy="4690521"/>
          </a:xfrm>
        </p:spPr>
        <p:txBody>
          <a:bodyPr>
            <a:normAutofit/>
          </a:bodyPr>
          <a:lstStyle/>
          <a:p>
            <a:r>
              <a:rPr lang="en-US" altLang="zh-HK" sz="3200" baseline="30000" dirty="0"/>
              <a:t>7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以色列王看了信就撕裂衣服，说：「我岂是上帝，能使人死使人活呢？这人竟打发人来，叫我治好他的大痲疯。你们看一看，这人何以寻隙攻击我呢？」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60" y="3741707"/>
            <a:ext cx="4940060" cy="29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3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神人</a:t>
            </a:r>
            <a:r>
              <a:rPr lang="en-US" altLang="zh-TW" b="1" dirty="0"/>
              <a:t>/</a:t>
            </a:r>
            <a:r>
              <a:rPr lang="zh-TW" altLang="en-US" b="1" dirty="0"/>
              <a:t>先知</a:t>
            </a:r>
            <a:r>
              <a:rPr lang="zh-TW" altLang="zh-HK" b="1" dirty="0"/>
              <a:t>以利沙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3655" y="1522270"/>
            <a:ext cx="7270131" cy="1684630"/>
          </a:xfrm>
        </p:spPr>
        <p:txBody>
          <a:bodyPr>
            <a:noAutofit/>
          </a:bodyPr>
          <a:lstStyle/>
          <a:p>
            <a:r>
              <a:rPr lang="en-US" altLang="zh-HK" sz="3200" baseline="30000" dirty="0"/>
              <a:t>8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神人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以利沙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听见以色列王撕裂衣服，就打发人去见王，说：「你为甚么撕了衣服呢？可使那人到我这里来，他就知道以色列中有先知了。」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60" y="3418116"/>
            <a:ext cx="4268644" cy="3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6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1475</Words>
  <Application>Microsoft Office PowerPoint</Application>
  <PresentationFormat>Bildschirmpräsentation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標楷體</vt:lpstr>
      <vt:lpstr>新細明體</vt:lpstr>
      <vt:lpstr>宋体</vt:lpstr>
      <vt:lpstr>Arial</vt:lpstr>
      <vt:lpstr>Calibri</vt:lpstr>
      <vt:lpstr>Calibri Light</vt:lpstr>
      <vt:lpstr>Times New Roman</vt:lpstr>
      <vt:lpstr>Wingdings 2</vt:lpstr>
      <vt:lpstr>Office 佈景主題</vt:lpstr>
      <vt:lpstr>讲题：「谦卑」 经文：王下五1-14</vt:lpstr>
      <vt:lpstr>引言：崇真会救恩堂某年一次教会大清洁的例子</vt:lpstr>
      <vt:lpstr>故事特点</vt:lpstr>
      <vt:lpstr>乃缦是谁？→凭自己努力往上爬的人</vt:lpstr>
      <vt:lpstr>第一幕</vt:lpstr>
      <vt:lpstr>PowerPoint-Präsentation</vt:lpstr>
      <vt:lpstr>亚兰王 vs 以色列王</vt:lpstr>
      <vt:lpstr>以色列王的反应</vt:lpstr>
      <vt:lpstr>神人/先知以利沙</vt:lpstr>
      <vt:lpstr>PowerPoint-Präsentation</vt:lpstr>
      <vt:lpstr>PowerPoint-Präsentation</vt:lpstr>
      <vt:lpstr>故事教训</vt:lpstr>
      <vt:lpstr>PowerPoint-Präsentation</vt:lpstr>
      <vt:lpstr>PowerPoint-Präsentation</vt:lpstr>
      <vt:lpstr>PowerPoint-Präsentation</vt:lpstr>
      <vt:lpstr>PowerPoint-Präsentation</vt:lpstr>
      <vt:lpstr>结语：腓利比书二章5-11节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講題：「謙卑」 經文：王下五1-14</dc:title>
  <dc:creator>Windows-Benutzer</dc:creator>
  <cp:lastModifiedBy>CCG-Bremen</cp:lastModifiedBy>
  <cp:revision>33</cp:revision>
  <dcterms:created xsi:type="dcterms:W3CDTF">2018-09-06T18:11:42Z</dcterms:created>
  <dcterms:modified xsi:type="dcterms:W3CDTF">2018-09-08T11:56:58Z</dcterms:modified>
</cp:coreProperties>
</file>