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672" r:id="rId2"/>
    <p:sldMasterId id="2147483706" r:id="rId3"/>
    <p:sldMasterId id="2147483762" r:id="rId4"/>
  </p:sldMasterIdLst>
  <p:notesMasterIdLst>
    <p:notesMasterId r:id="rId15"/>
  </p:notesMasterIdLst>
  <p:handoutMasterIdLst>
    <p:handoutMasterId r:id="rId16"/>
  </p:handoutMasterIdLst>
  <p:sldIdLst>
    <p:sldId id="863" r:id="rId5"/>
    <p:sldId id="1746" r:id="rId6"/>
    <p:sldId id="1803" r:id="rId7"/>
    <p:sldId id="1747" r:id="rId8"/>
    <p:sldId id="1804" r:id="rId9"/>
    <p:sldId id="1805" r:id="rId10"/>
    <p:sldId id="1806" r:id="rId11"/>
    <p:sldId id="1807" r:id="rId12"/>
    <p:sldId id="1808" r:id="rId13"/>
    <p:sldId id="1748" r:id="rId14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87661" autoAdjust="0"/>
  </p:normalViewPr>
  <p:slideViewPr>
    <p:cSldViewPr>
      <p:cViewPr varScale="1">
        <p:scale>
          <a:sx n="61" d="100"/>
          <a:sy n="61" d="100"/>
        </p:scale>
        <p:origin x="1757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2018/7/21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3DD700-B497-4686-AD47-ECAAE58ABF3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811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78200F-9A2F-4549-8C6B-4FE6055AA21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262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78200F-9A2F-4549-8C6B-4FE6055AA21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7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44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027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56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907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362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讲道内容可在周五晚上或周六早上从教育组同工处获得。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请尽量在周六</a:t>
            </a:r>
            <a:r>
              <a:rPr lang="en-US" altLang="zh-CN" dirty="0" smtClean="0"/>
              <a:t>14</a:t>
            </a:r>
            <a:r>
              <a:rPr lang="zh-CN" altLang="en-US" dirty="0" smtClean="0"/>
              <a:t>点之前将讲道内容更新。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牧师提供的讲道大纲是繁体字的，请尽量转换成简体字。推荐网站：</a:t>
            </a:r>
            <a:r>
              <a:rPr lang="de-DE" altLang="zh-CN" dirty="0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正文内容是由牧师逐项播放的，请为每项内容加入动画。</a:t>
            </a:r>
            <a:endParaRPr lang="en-US" altLang="zh-CN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dirty="0" smtClean="0"/>
              <a:t>请保持正文对齐，字体</a:t>
            </a:r>
            <a:r>
              <a:rPr lang="en-US" altLang="zh-CN" dirty="0" smtClean="0"/>
              <a:t>34</a:t>
            </a:r>
            <a:r>
              <a:rPr lang="zh-CN" altLang="en-US" dirty="0" smtClean="0"/>
              <a:t>。</a:t>
            </a:r>
            <a:endParaRPr lang="de-DE" altLang="zh-CN" dirty="0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70E2917-BAA2-4888-9B9B-48BF49298AAA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CN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17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5AA030-E616-4D9F-B907-227CC4D4571D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9864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B59CB7F-7BFE-4FAC-AE9E-814FCCAEDF1A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580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D78471D-0498-4F2E-9027-3E3285BC0009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8176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FF36A0F-EE0A-4BB2-992D-13A7BF2C2789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66315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78C88C-AADD-4738-8AF8-047FE5EBD6FB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097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58E3D6-9921-49B9-9A22-0D3BAB3542E9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1092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57E0B5-8F7A-453A-B962-AE226A965A8B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9080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4A405F-0BE2-48F1-AE7F-46DFE43D0977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1839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A02329-5870-4790-A5DE-B989304DBCBD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297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7659565-5611-4E34-9AD6-34F7995FCE52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1969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D31CE80-E497-4BD2-A468-64A6E7E25A56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90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21.07.2018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0C074D-B988-4FDC-B8DE-3D6C52D657B5}" type="slidenum">
              <a:rPr kumimoji="0" lang="en-US" altLang="zh-CN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7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>
          <a:xfrm>
            <a:off x="647700" y="1"/>
            <a:ext cx="6624638" cy="1143000"/>
          </a:xfrm>
        </p:spPr>
        <p:txBody>
          <a:bodyPr/>
          <a:lstStyle/>
          <a:p>
            <a:pPr eaLnBrk="1" hangingPunct="1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70354" y="1524000"/>
            <a:ext cx="6601984" cy="4351338"/>
          </a:xfrm>
        </p:spPr>
        <p:txBody>
          <a:bodyPr/>
          <a:lstStyle/>
          <a:p>
            <a:pPr algn="ctr" eaLnBrk="1" hangingPunct="1"/>
            <a:endParaRPr lang="de-DE" altLang="zh-CN" sz="6600" dirty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de-DE" sz="6600" dirty="0" smtClean="0">
                <a:latin typeface="SimHei" pitchFamily="2" charset="-122"/>
                <a:ea typeface="SimHei" pitchFamily="2" charset="-122"/>
              </a:rPr>
              <a:t>行善的根源</a:t>
            </a:r>
            <a:endParaRPr lang="zh-CN" altLang="en-US" sz="6600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3187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/>
              <a:t>总结：</a:t>
            </a:r>
            <a:endParaRPr lang="de-DE" altLang="zh-CN" dirty="0" smtClean="0"/>
          </a:p>
          <a:p>
            <a:pPr marL="0" indent="0"/>
            <a:r>
              <a:rPr lang="zh-CN" altLang="de-DE" dirty="0"/>
              <a:t>基督徒当辨明两种不同的善行根源，有稳定的生命根基。因我们的生命是在主里面与主联接的生命，善行的根源也是出于神的心意，从祂而来，为祂而做，显明祂的公义与良善，得祂喜悦。“你们显在这世代中，好像明光照</a:t>
            </a:r>
            <a:r>
              <a:rPr lang="zh-CN" altLang="de-DE" dirty="0" smtClean="0"/>
              <a:t>耀。（</a:t>
            </a:r>
            <a:r>
              <a:rPr lang="zh-CN" altLang="de-DE" dirty="0"/>
              <a:t>腓</a:t>
            </a:r>
            <a:r>
              <a:rPr lang="de-DE" altLang="zh-CN" dirty="0"/>
              <a:t>2:15</a:t>
            </a:r>
            <a:r>
              <a:rPr lang="zh-CN" altLang="de-DE" dirty="0"/>
              <a:t>）</a:t>
            </a:r>
          </a:p>
          <a:p>
            <a:pPr marL="0" indent="0"/>
            <a:endParaRPr lang="en-US" altLang="zh-CN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2522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良善的行为带给人温暖和安全感，使社会和群体的人际关系美好，为人心所向往。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良善的环境是透过人持久稳定的善行去显明、维护和巩固，弃恶扬善也是文化与道德的指向。但为什么我们所处的环境却常常不尽如人意？</a:t>
            </a:r>
            <a:endParaRPr lang="zh-CN" altLang="de-DE" dirty="0" smtClean="0"/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22562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89091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/>
              <a:t>引言：</a:t>
            </a:r>
            <a:endParaRPr lang="de-DE" altLang="zh-CN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为什么人在社会情境里明知何为善却行不出来？作为神的儿女，我们为什行善？靠什么行善？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de-DE" dirty="0"/>
              <a:t>持久稳固的善行需要我们的生命有什么样的根基？</a:t>
            </a:r>
          </a:p>
          <a:p>
            <a:pPr marL="0" indent="0"/>
            <a:endParaRPr lang="zh-CN" altLang="de-DE" dirty="0" smtClean="0"/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826058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善行与善事是透过自己的付出使他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人  （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个人或大众）得益处、得祝福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457200" indent="-457200" eaLnBrk="1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人的目的性特征表明人行善都有原因，好的行为也有缘由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。</a:t>
            </a:r>
            <a:endParaRPr lang="zh-CN" altLang="de-DE" dirty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耶稣以施舍为例提醒门徒行善事的目的和意义，与自我个人所得的益处有何关系。</a:t>
            </a: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480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r>
              <a:rPr lang="de-DE" altLang="zh-CN" dirty="0">
                <a:latin typeface="SimHei" pitchFamily="2" charset="-122"/>
                <a:ea typeface="SimHei" pitchFamily="2" charset="-122"/>
              </a:rPr>
              <a:t>1.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人性“自我”基础上的善行：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条件性：期待被人知道，持久且广为人知（或出于压力和恐惧）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原因：从人得好处。称赞、奖赏，被关注，名利，财物、机会、利益。被人喜爱拥戴，成为中心 等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动机：自我满足和荣耀，自我显大，成为别人偶像，被人记念。</a:t>
            </a: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003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赏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赐源头：可见的人。（短期）且直接可见。</a:t>
            </a:r>
          </a:p>
          <a:p>
            <a:pPr marL="457200" indent="-457200" eaLnBrk="1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特征：选择性，依赖环境和他人回应，没有内在定向、不能持久。可能成为伪善。</a:t>
            </a:r>
          </a:p>
          <a:p>
            <a:pPr marL="457200" indent="-457200" eaLnBrk="1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结局：人求与神隔离的、自我的荣耀为虚空（传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1:11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）“已过的世代无人记念，将来的世代后人也不记念”。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3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r>
              <a:rPr lang="de-DE" altLang="zh-CN" dirty="0">
                <a:latin typeface="SimHei" pitchFamily="2" charset="-122"/>
                <a:ea typeface="SimHei" pitchFamily="2" charset="-122"/>
              </a:rPr>
              <a:t>2. 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生命在神里面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无条件性：一切需要付出，自己也能够付出的情境。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原因：神的心意，显明神的美善。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动机：自我在主里面，与主合一，让主显大，荣神益人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。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700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457200" indent="-457200" eaLnBrk="1">
              <a:buFont typeface="Arial" panose="020B0604020202020204" pitchFamily="34" charset="0"/>
              <a:buChar char="•"/>
              <a:defRPr/>
            </a:pP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奖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赏源头：神的赏赐和祝福，生命的冠冕。心灵的平安、满足与喜悦，开阔的灵性生命视野和属天财富和盼望。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特征：稳定持久的善行，内在属灵生命稳定和坚固，不依赖环境、稳定的生命定力，生命在主里面与祂同行的丰富和踏实。</a:t>
            </a:r>
          </a:p>
          <a:p>
            <a:pPr>
              <a:defRPr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7868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itel 1"/>
          <p:cNvSpPr>
            <a:spLocks noGrp="1"/>
          </p:cNvSpPr>
          <p:nvPr>
            <p:ph type="title"/>
          </p:nvPr>
        </p:nvSpPr>
        <p:spPr>
          <a:xfrm>
            <a:off x="647700" y="134938"/>
            <a:ext cx="8229600" cy="931862"/>
          </a:xfrm>
        </p:spPr>
        <p:txBody>
          <a:bodyPr/>
          <a:lstStyle/>
          <a:p>
            <a:r>
              <a:rPr lang="zh-CN" altLang="de-DE" dirty="0"/>
              <a:t>行</a:t>
            </a:r>
            <a:r>
              <a:rPr lang="zh-CN" altLang="de-DE" dirty="0" smtClean="0"/>
              <a:t>善的根源（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太</a:t>
            </a:r>
            <a:r>
              <a:rPr lang="de-DE" altLang="zh-CN" dirty="0">
                <a:latin typeface="SimHei" pitchFamily="2" charset="-122"/>
                <a:ea typeface="SimHei" pitchFamily="2" charset="-122"/>
              </a:rPr>
              <a:t>6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：</a:t>
            </a:r>
            <a:r>
              <a:rPr lang="de-DE" altLang="zh-CN" dirty="0" smtClean="0">
                <a:latin typeface="SimHei" pitchFamily="2" charset="-122"/>
                <a:ea typeface="SimHei" pitchFamily="2" charset="-122"/>
              </a:rPr>
              <a:t>1-4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>
              <a:defRPr/>
            </a:pP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r>
              <a:rPr lang="zh-CN" altLang="de-DE" dirty="0">
                <a:latin typeface="SimHei" pitchFamily="2" charset="-122"/>
                <a:ea typeface="SimHei" pitchFamily="2" charset="-122"/>
              </a:rPr>
              <a:t>结局：与神同行，被神记念，永远的生命。</a:t>
            </a: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  <a:p>
            <a:pPr>
              <a:defRPr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>
              <a:defRPr/>
            </a:pPr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19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1975</Words>
  <Application>Microsoft Office PowerPoint</Application>
  <PresentationFormat>Bildschirmpräsentation (4:3)</PresentationFormat>
  <Paragraphs>109</Paragraphs>
  <Slides>10</Slides>
  <Notes>10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10</vt:i4>
      </vt:variant>
    </vt:vector>
  </HeadingPairs>
  <TitlesOfParts>
    <vt:vector size="20" baseType="lpstr">
      <vt:lpstr>SimHei</vt:lpstr>
      <vt:lpstr>宋体</vt:lpstr>
      <vt:lpstr>宋体</vt:lpstr>
      <vt:lpstr>Arial</vt:lpstr>
      <vt:lpstr>Calibri</vt:lpstr>
      <vt:lpstr>Calibri Light</vt:lpstr>
      <vt:lpstr>Benutzerdefiniertes Design</vt:lpstr>
      <vt:lpstr>1_Benutzerdefiniertes Design</vt:lpstr>
      <vt:lpstr>2_Benutzerdefiniertes Design</vt:lpstr>
      <vt:lpstr>1_默认设计模板</vt:lpstr>
      <vt:lpstr>主日证道</vt:lpstr>
      <vt:lpstr>行善的根源（太6：1-4）</vt:lpstr>
      <vt:lpstr>行善的根源（太6：1-4）</vt:lpstr>
      <vt:lpstr>行善的根源（太6：1-4）</vt:lpstr>
      <vt:lpstr>行善的根源（太6：1-4）</vt:lpstr>
      <vt:lpstr>行善的根源（太6：1-4）</vt:lpstr>
      <vt:lpstr>行善的根源（太6：1-4）</vt:lpstr>
      <vt:lpstr>行善的根源（太6：1-4）</vt:lpstr>
      <vt:lpstr>行善的根源（太6：1-4）</vt:lpstr>
      <vt:lpstr>行善的根源（太6：1-4）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Baolei Han</cp:lastModifiedBy>
  <cp:revision>1320</cp:revision>
  <cp:lastPrinted>2016-12-02T10:19:09Z</cp:lastPrinted>
  <dcterms:created xsi:type="dcterms:W3CDTF">2013-12-13T09:03:28Z</dcterms:created>
  <dcterms:modified xsi:type="dcterms:W3CDTF">2018-07-21T10:33:18Z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