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62" r:id="rId4"/>
  </p:sldMasterIdLst>
  <p:notesMasterIdLst>
    <p:notesMasterId r:id="rId15"/>
  </p:notesMasterIdLst>
  <p:handoutMasterIdLst>
    <p:handoutMasterId r:id="rId16"/>
  </p:handoutMasterIdLst>
  <p:sldIdLst>
    <p:sldId id="863" r:id="rId5"/>
    <p:sldId id="1746" r:id="rId6"/>
    <p:sldId id="1803" r:id="rId7"/>
    <p:sldId id="1747" r:id="rId8"/>
    <p:sldId id="1804" r:id="rId9"/>
    <p:sldId id="1805" r:id="rId10"/>
    <p:sldId id="1806" r:id="rId11"/>
    <p:sldId id="1807" r:id="rId12"/>
    <p:sldId id="1808" r:id="rId13"/>
    <p:sldId id="1748" r:id="rId14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3300"/>
    <a:srgbClr val="A7E13F"/>
    <a:srgbClr val="FF00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9" autoAdjust="0"/>
    <p:restoredTop sz="87661" autoAdjust="0"/>
  </p:normalViewPr>
  <p:slideViewPr>
    <p:cSldViewPr>
      <p:cViewPr varScale="1">
        <p:scale>
          <a:sx n="61" d="100"/>
          <a:sy n="61" d="100"/>
        </p:scale>
        <p:origin x="1757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AC0CB9F8-A6F9-4E7B-8006-0AA1930054F0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490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5B70FA-0641-4FF9-A771-FC55035240DF}" type="datetimeFigureOut">
              <a:rPr lang="zh-CN" altLang="en-US"/>
              <a:pPr>
                <a:defRPr/>
              </a:pPr>
              <a:t>2018/7/21</a:t>
            </a:fld>
            <a:endParaRPr lang="en-US" alt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247FEF-4BC5-43EB-8074-DF98058A2977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2272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证道题目可以在当月月报上找到。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正文字体</a:t>
            </a:r>
            <a:r>
              <a:rPr lang="en-US" altLang="zh-CN" smtClean="0"/>
              <a:t>66</a:t>
            </a:r>
            <a:r>
              <a:rPr lang="zh-CN" altLang="en-US" smtClean="0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952442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讲道内容可在周五晚上或周六早上从教育组同工处获得。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942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3DD700-B497-4686-AD47-ECAAE58ABF3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811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讲道内容可在周五晚上或周六早上从教育组同工处获得。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901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78200F-9A2F-4549-8C6B-4FE6055AA21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26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讲道内容可在周五晚上或周六早上从教育组同工处获得。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901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78200F-9A2F-4549-8C6B-4FE6055AA21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74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讲道内容可在周五晚上或周六早上从教育组同工处获得。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0E2917-BAA2-4888-9B9B-48BF49298A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4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讲道内容可在周五晚上或周六早上从教育组同工处获得。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0E2917-BAA2-4888-9B9B-48BF49298A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027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讲道内容可在周五晚上或周六早上从教育组同工处获得。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0E2917-BAA2-4888-9B9B-48BF49298A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456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讲道内容可在周五晚上或周六早上从教育组同工处获得。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0E2917-BAA2-4888-9B9B-48BF49298A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390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讲道内容可在周五晚上或周六早上从教育组同工处获得。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0E2917-BAA2-4888-9B9B-48BF49298A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236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讲道内容可在周五晚上或周六早上从教育组同工处获得。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0E2917-BAA2-4888-9B9B-48BF49298A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17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17906-5B2B-4C7A-9B0D-1C2110A9EFFE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82859-8C19-485B-B708-73A7430D83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1360A-F3B3-4DD1-AEBB-A5E2958C886B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3106-F03D-4188-A828-AD38F73530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53297-DA24-4430-AAA4-9A179E280607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BCA71-1E32-4ED0-A1D0-2B58309C990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F85A0-5DF5-4727-AAAD-8306E8A55505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D179-89A3-4488-8213-E8D57F313AE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DBB-14E4-4739-8353-B556183C185B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21A85-E2E2-4E35-A781-713D0EA917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37E8-2B4C-4336-A1AC-0452E99C664B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4618B-5BB3-493D-8BEC-DDACD8ADB4A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173BE-6B57-48A6-AF99-7E5037A531F1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CC9A5-570B-4703-BE01-6D3CE299EB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25E19-339D-4011-81C6-EDBC66F934E0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B33E-4C1C-403C-BF41-109EE375D4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D19DE-5693-402A-9721-046743BCB1B4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CF976-B662-47AE-83D1-B984F65172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6B2A-D557-4A38-A654-3AFD0A7BB29A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DAA35-AE96-49AD-A34C-AB71796170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A538-6DF6-4E42-80E6-1C451A1D5106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6035-F246-40B7-B650-E2A090CE04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5F14E-9613-4ECC-8494-03F656761C70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4E838-EC87-4111-B4FA-A7DC5331FA1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AB261-656D-4775-9B18-516DB7F154E2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70B43-DC81-411C-998F-BDE1B2EA6D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B30CB-F98A-455D-9615-00B0DCEF65A2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DE235-9417-4266-9D07-E15C7A4944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47DCC49-1774-4EF9-A28F-5F1B9FFCE8E5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689672C-F418-465E-831D-4D2B80A6324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986AFBF-7EAA-4003-B091-1EDDFF82898C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9BD922-FCD2-4CDA-AEEA-678A8BD7532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57E57DF-DFBA-4249-8C2F-E14F3589DEFC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65B94DD-A826-49E3-939D-270CF3E81E5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454A35C-F4F2-48F9-88ED-EDD5C4BE6E3E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3EFFC9-6D6C-48B9-BBCC-BE6693BBB79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F431FB-F8E0-4BE4-80F7-601D8E95F237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4E5B171-36B9-475C-9C98-D0542F13E5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42D35F-9B88-4DB1-8AD4-FC9286583CE4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717D75-02FE-4DEE-AF4A-B36BBC5E419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D558395-9908-427B-9A8D-D3BE59B2C2D0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92E3C57-29CF-4BAD-822D-6C0A499E32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4E443-71F5-4F52-BD69-D578FD75E0B2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0FE68-415C-4ADA-A601-E07C4551AF1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090C56-0D94-46E1-9150-955EC40BEF64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0D9E512-823E-474E-AD4B-5729BD2B87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3F9AA1-BCB2-4EFE-B69B-AA3E876ACD50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4FCB5F1-D60A-45A4-B44B-26E56D79FDD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C1DE96F-2408-4B4E-8218-C9961EDD70AD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139698-7967-485F-A81A-E4AC69BF83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0992B44-0830-45F3-A9A4-7054C752096F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C1628C-D971-40DE-89EB-63DC5223CF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5AA030-E616-4D9F-B907-227CC4D4571D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9864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59CB7F-7BFE-4FAC-AE9E-814FCCAEDF1A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4580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D78471D-0498-4F2E-9027-3E3285BC0009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8176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F36A0F-EE0A-4BB2-992D-13A7BF2C2789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6631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78C88C-AADD-4738-8AF8-047FE5EBD6FB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909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58E3D6-9921-49B9-9A22-0D3BAB3542E9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09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C468D-B0D9-4795-9FA6-594927CB3189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A3360-4C79-40F5-B87E-A61E47F9B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57E0B5-8F7A-453A-B962-AE226A965A8B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080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4A405F-0BE2-48F1-AE7F-46DFE43D0977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8183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A02329-5870-4790-A5DE-B989304DBCBD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8297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659565-5611-4E34-9AD6-34F7995FCE52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1969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31CE80-E497-4BD2-A468-64A6E7E25A56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90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C07F1-8B80-4FB2-963F-46501B0C9B73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77C46-DB92-4231-BBE6-F15A68D64E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726C1-6BA0-4AF7-8BCA-8BBF148F0CEF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9410D-3B03-4075-8FFB-165336190F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249F1-8A03-443F-8E6F-EEDEB0B1FBE2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FE21C-42B5-42EB-BA9F-ACC0611F99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C1230-C5D9-4FFB-9C52-5E4E6D0700F9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50814-C176-481A-81E0-5BC676B406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E77BC-F27A-4C3B-8774-2A4499E11D2F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1F5D0-CB73-4AF9-8669-892721D1230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FACFC1-C3E5-40D9-8AB5-62445C32BC07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46BCB6-2734-4EE0-889D-203E336355D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37" r:id="rId3"/>
    <p:sldLayoutId id="2147483736" r:id="rId4"/>
    <p:sldLayoutId id="2147483735" r:id="rId5"/>
    <p:sldLayoutId id="2147483734" r:id="rId6"/>
    <p:sldLayoutId id="2147483733" r:id="rId7"/>
    <p:sldLayoutId id="2147483732" r:id="rId8"/>
    <p:sldLayoutId id="2147483731" r:id="rId9"/>
    <p:sldLayoutId id="2147483730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2DF9D4-E18B-4AF9-9FFD-09FB1F73A906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F7BDD5-6F08-46D8-A099-0CA728BC66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  <p:sldLayoutId id="2147483748" r:id="rId3"/>
    <p:sldLayoutId id="2147483747" r:id="rId4"/>
    <p:sldLayoutId id="2147483746" r:id="rId5"/>
    <p:sldLayoutId id="2147483745" r:id="rId6"/>
    <p:sldLayoutId id="2147483744" r:id="rId7"/>
    <p:sldLayoutId id="2147483743" r:id="rId8"/>
    <p:sldLayoutId id="2147483742" r:id="rId9"/>
    <p:sldLayoutId id="2147483741" r:id="rId10"/>
    <p:sldLayoutId id="214748374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4F2F73-1155-4B77-B81C-55A67231C6A2}" type="datetimeFigureOut">
              <a:rPr lang="de-DE" altLang="zh-CN"/>
              <a:pPr>
                <a:defRPr/>
              </a:pPr>
              <a:t>21.07.2018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AA3B555-7579-4522-9E3A-926CAD1CAD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0C074D-B988-4FDC-B8DE-3D6C52D657B5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75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>
          <a:xfrm>
            <a:off x="647700" y="1"/>
            <a:ext cx="6624638" cy="1143000"/>
          </a:xfrm>
        </p:spPr>
        <p:txBody>
          <a:bodyPr/>
          <a:lstStyle/>
          <a:p>
            <a:pPr eaLnBrk="1" hangingPunct="1"/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70354" y="1524000"/>
            <a:ext cx="6601984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 smtClean="0">
                <a:latin typeface="SimHei" pitchFamily="2" charset="-122"/>
                <a:ea typeface="SimHei" pitchFamily="2" charset="-122"/>
              </a:rPr>
              <a:t>行善的根源</a:t>
            </a:r>
            <a:endParaRPr lang="zh-CN" altLang="en-US" sz="6600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行</a:t>
            </a:r>
            <a:r>
              <a:rPr lang="zh-CN" altLang="de-DE" dirty="0" smtClean="0"/>
              <a:t>善的根源（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太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 smtClean="0">
                <a:latin typeface="SimHei" pitchFamily="2" charset="-122"/>
                <a:ea typeface="SimHei" pitchFamily="2" charset="-122"/>
              </a:rPr>
              <a:t>1-4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3187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/>
              <a:t>总结：</a:t>
            </a:r>
            <a:endParaRPr lang="de-DE" altLang="zh-CN" dirty="0" smtClean="0"/>
          </a:p>
          <a:p>
            <a:pPr marL="0" indent="0"/>
            <a:r>
              <a:rPr lang="zh-CN" altLang="de-DE" dirty="0"/>
              <a:t>基督徒当辨明两种不同的善行根源，有稳定的生命根基。因我们的生命是在主里面与主联接的生命，善行的根源也是出于神的心意，从祂而来，为祂而做，显明祂的公义与良善，得祂喜悦。“你们显在这世代中，好像明光照</a:t>
            </a:r>
            <a:r>
              <a:rPr lang="zh-CN" altLang="de-DE" dirty="0" smtClean="0"/>
              <a:t>耀。（</a:t>
            </a:r>
            <a:r>
              <a:rPr lang="zh-CN" altLang="de-DE" dirty="0"/>
              <a:t>腓</a:t>
            </a:r>
            <a:r>
              <a:rPr lang="de-DE" altLang="zh-CN" dirty="0"/>
              <a:t>2:15</a:t>
            </a:r>
            <a:r>
              <a:rPr lang="zh-CN" altLang="de-DE" dirty="0"/>
              <a:t>）</a:t>
            </a:r>
          </a:p>
          <a:p>
            <a:pPr marL="0" indent="0"/>
            <a:endParaRPr lang="en-US" altLang="zh-CN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62522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行</a:t>
            </a:r>
            <a:r>
              <a:rPr lang="zh-CN" altLang="de-DE" dirty="0" smtClean="0"/>
              <a:t>善的根源（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太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 smtClean="0">
                <a:latin typeface="SimHei" pitchFamily="2" charset="-122"/>
                <a:ea typeface="SimHei" pitchFamily="2" charset="-122"/>
              </a:rPr>
              <a:t>1-4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89091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  <a:endParaRPr lang="de-DE" altLang="zh-CN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良善的行为带给人温暖和安全感，使社会和群体的人际关系美好，为人心所向往。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良善的环境是透过人持久稳定的善行去显明、维护和巩固，弃恶扬善也是文化与道德的指向。但为什么我们所处的环境却常常不尽如人意？</a:t>
            </a:r>
            <a:endParaRPr lang="zh-CN" altLang="de-DE" dirty="0" smtClean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22562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行</a:t>
            </a:r>
            <a:r>
              <a:rPr lang="zh-CN" altLang="de-DE" dirty="0" smtClean="0"/>
              <a:t>善的根源（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太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 smtClean="0">
                <a:latin typeface="SimHei" pitchFamily="2" charset="-122"/>
                <a:ea typeface="SimHei" pitchFamily="2" charset="-122"/>
              </a:rPr>
              <a:t>1-4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89091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  <a:endParaRPr lang="de-DE" altLang="zh-CN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为什么人在社会情境里明知何为善却行不出来？作为神的儿女，我们为什行善？靠什么行善？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持久稳固的善行需要我们的生命有什么样的根基？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82605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行</a:t>
            </a:r>
            <a:r>
              <a:rPr lang="zh-CN" altLang="de-DE" dirty="0" smtClean="0"/>
              <a:t>善的根源（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太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 smtClean="0">
                <a:latin typeface="SimHei" pitchFamily="2" charset="-122"/>
                <a:ea typeface="SimHei" pitchFamily="2" charset="-122"/>
              </a:rPr>
              <a:t>1-4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善行与善事是透过自己的付出使他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人  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个人或大众）得益处、得祝福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。</a:t>
            </a: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457200" indent="-457200" eaLnBrk="1">
              <a:buFont typeface="Arial" panose="020B0604020202020204" pitchFamily="34" charset="0"/>
              <a:buChar char="•"/>
              <a:defRPr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人的目的性特征表明人行善都有原因，好的行为也有缘由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。</a:t>
            </a: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耶稣以施舍为例提醒门徒行善事的目的和意义，与自我个人所得的益处有何关系。</a:t>
            </a:r>
          </a:p>
          <a:p>
            <a:pPr marL="0" indent="0">
              <a:defRPr/>
            </a:pP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480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行</a:t>
            </a:r>
            <a:r>
              <a:rPr lang="zh-CN" altLang="de-DE" dirty="0" smtClean="0"/>
              <a:t>善的根源（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太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 smtClean="0">
                <a:latin typeface="SimHei" pitchFamily="2" charset="-122"/>
                <a:ea typeface="SimHei" pitchFamily="2" charset="-122"/>
              </a:rPr>
              <a:t>1-4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r>
              <a:rPr lang="de-DE" altLang="zh-CN" dirty="0">
                <a:latin typeface="SimHei" pitchFamily="2" charset="-122"/>
                <a:ea typeface="SimHei" pitchFamily="2" charset="-122"/>
              </a:rPr>
              <a:t>1. 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人性“自我”基础上的善行：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条件性：期待被人知道，持久且广为人知（或出于压力和恐惧）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原因：从人得好处。称赞、奖赏，被关注，名利，财物、机会、利益。被人喜爱拥戴，成为中心 等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动机：自我满足和荣耀，自我显大，成为别人偶像，被人记念。</a:t>
            </a:r>
          </a:p>
          <a:p>
            <a:pPr marL="0" indent="0">
              <a:defRPr/>
            </a:pP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003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行</a:t>
            </a:r>
            <a:r>
              <a:rPr lang="zh-CN" altLang="de-DE" dirty="0" smtClean="0"/>
              <a:t>善的根源（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太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 smtClean="0">
                <a:latin typeface="SimHei" pitchFamily="2" charset="-122"/>
                <a:ea typeface="SimHei" pitchFamily="2" charset="-122"/>
              </a:rPr>
              <a:t>1-4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赏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赐源头：可见的人。（短期）且直接可见。</a:t>
            </a:r>
          </a:p>
          <a:p>
            <a:pPr marL="457200" indent="-457200" eaLnBrk="1">
              <a:buFont typeface="Arial" panose="020B0604020202020204" pitchFamily="34" charset="0"/>
              <a:buChar char="•"/>
              <a:defRPr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特征：选择性，依赖环境和他人回应，没有内在定向、不能持久。可能成为伪善。</a:t>
            </a:r>
          </a:p>
          <a:p>
            <a:pPr marL="457200" indent="-457200" eaLnBrk="1">
              <a:buFont typeface="Arial" panose="020B0604020202020204" pitchFamily="34" charset="0"/>
              <a:buChar char="•"/>
              <a:defRPr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结局：人求与神隔离的、自我的荣耀为虚空（传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1:11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）“已过的世代无人记念，将来的世代后人也不记念”。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9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行</a:t>
            </a:r>
            <a:r>
              <a:rPr lang="zh-CN" altLang="de-DE" dirty="0" smtClean="0"/>
              <a:t>善的根源（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太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 smtClean="0">
                <a:latin typeface="SimHei" pitchFamily="2" charset="-122"/>
                <a:ea typeface="SimHei" pitchFamily="2" charset="-122"/>
              </a:rPr>
              <a:t>1-4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r>
              <a:rPr lang="de-DE" altLang="zh-CN" dirty="0">
                <a:latin typeface="SimHei" pitchFamily="2" charset="-122"/>
                <a:ea typeface="SimHei" pitchFamily="2" charset="-122"/>
              </a:rPr>
              <a:t>2. 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生命在神里面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无条件性：一切需要付出，自己也能够付出的情境。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原因：神的心意，显明神的美善。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动机：自我在主里面，与主合一，让主显大，荣神益人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。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700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行</a:t>
            </a:r>
            <a:r>
              <a:rPr lang="zh-CN" altLang="de-DE" dirty="0" smtClean="0"/>
              <a:t>善的根源（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太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 smtClean="0">
                <a:latin typeface="SimHei" pitchFamily="2" charset="-122"/>
                <a:ea typeface="SimHei" pitchFamily="2" charset="-122"/>
              </a:rPr>
              <a:t>1-4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 eaLnBrk="1">
              <a:buFont typeface="Arial" panose="020B0604020202020204" pitchFamily="34" charset="0"/>
              <a:buChar char="•"/>
              <a:defRPr/>
            </a:pP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奖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赏源头：神的赏赐和祝福，生命的冠冕。心灵的平安、满足与喜悦，开阔的灵性生命视野和属天财富和盼望。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特征：稳定持久的善行，内在属灵生命稳定和坚固，不依赖环境、稳定的生命定力，生命在主里面与祂同行的丰富和踏实。</a:t>
            </a:r>
          </a:p>
          <a:p>
            <a:pPr>
              <a:defRPr/>
            </a:pP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7868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行</a:t>
            </a:r>
            <a:r>
              <a:rPr lang="zh-CN" altLang="de-DE" dirty="0" smtClean="0"/>
              <a:t>善的根源（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太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 smtClean="0">
                <a:latin typeface="SimHei" pitchFamily="2" charset="-122"/>
                <a:ea typeface="SimHei" pitchFamily="2" charset="-122"/>
              </a:rPr>
              <a:t>1-4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结局：与神同行，被神记念，永远的生命。</a:t>
            </a:r>
          </a:p>
          <a:p>
            <a:pPr marL="0" indent="0">
              <a:defRPr/>
            </a:pP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190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1975</Words>
  <Application>Microsoft Office PowerPoint</Application>
  <PresentationFormat>Bildschirmpräsentation (4:3)</PresentationFormat>
  <Paragraphs>109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10</vt:i4>
      </vt:variant>
    </vt:vector>
  </HeadingPairs>
  <TitlesOfParts>
    <vt:vector size="20" baseType="lpstr">
      <vt:lpstr>SimHei</vt:lpstr>
      <vt:lpstr>宋体</vt:lpstr>
      <vt:lpstr>宋体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1_默认设计模板</vt:lpstr>
      <vt:lpstr>主日证道</vt:lpstr>
      <vt:lpstr>行善的根源（太6：1-4）</vt:lpstr>
      <vt:lpstr>行善的根源（太6：1-4）</vt:lpstr>
      <vt:lpstr>行善的根源（太6：1-4）</vt:lpstr>
      <vt:lpstr>行善的根源（太6：1-4）</vt:lpstr>
      <vt:lpstr>行善的根源（太6：1-4）</vt:lpstr>
      <vt:lpstr>行善的根源（太6：1-4）</vt:lpstr>
      <vt:lpstr>行善的根源（太6：1-4）</vt:lpstr>
      <vt:lpstr>行善的根源（太6：1-4）</vt:lpstr>
      <vt:lpstr>行善的根源（太6：1-4）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Baolei Han</cp:lastModifiedBy>
  <cp:revision>1320</cp:revision>
  <cp:lastPrinted>2016-12-02T10:19:09Z</cp:lastPrinted>
  <dcterms:created xsi:type="dcterms:W3CDTF">2013-12-13T09:03:28Z</dcterms:created>
  <dcterms:modified xsi:type="dcterms:W3CDTF">2018-07-21T10:33:18Z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