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  <p:sldMasterId id="2147483684" r:id="rId8"/>
    <p:sldMasterId id="2147483686" r:id="rId9"/>
    <p:sldMasterId id="2147483688" r:id="rId10"/>
    <p:sldMasterId id="2147483690" r:id="rId11"/>
  </p:sldMasterIdLst>
  <p:notesMasterIdLst>
    <p:notesMasterId r:id="rId22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DF104-8DDE-4B1B-82E0-9158AB4B47EB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AB69B-6658-4BE5-87EF-6C39563C95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647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68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82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53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41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6973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4805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0114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70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6016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010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8110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903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483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2041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08.07.2018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1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1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59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67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1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35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01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1C86-0F80-49EC-A48B-29E7CF74FA9E}" type="datetimeFigureOut">
              <a:rPr lang="de-DE" smtClean="0"/>
              <a:t>08.07.2018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340D4-597C-4847-AC29-33AABB7F40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9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8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4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93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5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2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13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0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FACFC1-C3E5-40D9-8AB5-62445C32BC07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08.07.2018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46BCB6-2734-4EE0-889D-203E336355DE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9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066800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sz="6600" dirty="0"/>
              <a:t>   </a:t>
            </a:r>
            <a:r>
              <a:rPr lang="zh-CN" altLang="zh-CN" sz="6600" dirty="0"/>
              <a:t>遮盖与扩散</a:t>
            </a:r>
          </a:p>
        </p:txBody>
      </p:sp>
      <p:sp>
        <p:nvSpPr>
          <p:cNvPr id="4" name="副標題 2"/>
          <p:cNvSpPr txBox="1">
            <a:spLocks/>
          </p:cNvSpPr>
          <p:nvPr/>
        </p:nvSpPr>
        <p:spPr bwMode="auto">
          <a:xfrm>
            <a:off x="1219200" y="4495800"/>
            <a:ext cx="6858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/>
            </a:pPr>
            <a:endParaRPr lang="zh-TW" altLang="en-US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34413" y="1219200"/>
            <a:ext cx="7962900" cy="5410200"/>
          </a:xfrm>
        </p:spPr>
        <p:txBody>
          <a:bodyPr/>
          <a:lstStyle/>
          <a:p>
            <a:r>
              <a:rPr lang="zh-CN" altLang="en-US" sz="3600" dirty="0"/>
              <a:t>总结</a:t>
            </a:r>
            <a:r>
              <a:rPr lang="zh-CN" altLang="en-US" sz="4000" dirty="0"/>
              <a:t>：</a:t>
            </a:r>
            <a:endParaRPr lang="en-US" altLang="zh-CN" sz="4000" dirty="0"/>
          </a:p>
          <a:p>
            <a:r>
              <a:rPr lang="en-US" altLang="zh-CN" sz="3400" dirty="0"/>
              <a:t>1.</a:t>
            </a:r>
            <a:r>
              <a:rPr lang="zh-CN" altLang="de-DE" sz="3400" dirty="0"/>
              <a:t>在团体与关系中，人与人之间的行</a:t>
            </a:r>
            <a:r>
              <a:rPr lang="de-DE" altLang="zh-CN" sz="3400" dirty="0"/>
              <a:t>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为是彼此影响和相互关联带动的，</a:t>
            </a:r>
            <a:endParaRPr lang="en-US" altLang="zh-CN" sz="3400" dirty="0"/>
          </a:p>
          <a:p>
            <a:r>
              <a:rPr lang="en-US" altLang="zh-CN" sz="3400" dirty="0"/>
              <a:t>  </a:t>
            </a:r>
            <a:r>
              <a:rPr lang="zh-CN" altLang="de-DE" sz="3400" dirty="0"/>
              <a:t>个人的行为选择很多时候不是单纯</a:t>
            </a:r>
            <a:endParaRPr lang="en-US" altLang="zh-CN" sz="3400" dirty="0"/>
          </a:p>
          <a:p>
            <a:r>
              <a:rPr lang="en-US" altLang="zh-CN" sz="3400" dirty="0"/>
              <a:t>  </a:t>
            </a:r>
            <a:r>
              <a:rPr lang="zh-CN" altLang="de-DE" sz="3400" dirty="0"/>
              <a:t>只属于自我。</a:t>
            </a:r>
            <a:endParaRPr lang="de-DE" altLang="zh-CN" sz="3400" dirty="0"/>
          </a:p>
          <a:p>
            <a:r>
              <a:rPr lang="en-US" altLang="zh-CN" sz="3400" dirty="0"/>
              <a:t>2.</a:t>
            </a:r>
            <a:r>
              <a:rPr lang="zh-CN" altLang="de-DE" sz="3400" dirty="0"/>
              <a:t>身处不完全的世界，面对不完全的</a:t>
            </a:r>
            <a:r>
              <a:rPr lang="de-DE" altLang="zh-CN" sz="3400" dirty="0"/>
              <a:t>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人性，愿我们以敬畏的心去明了神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的心意，面对每天的选择。</a:t>
            </a:r>
            <a:endParaRPr lang="de-DE" altLang="zh-CN" sz="34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81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57666" y="1219200"/>
            <a:ext cx="8458200" cy="4297363"/>
          </a:xfrm>
        </p:spPr>
        <p:txBody>
          <a:bodyPr/>
          <a:lstStyle/>
          <a:p>
            <a:pPr marL="0" indent="0"/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引言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：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91" y="1905000"/>
            <a:ext cx="822610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1.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小事见品格，选择中见生命品质。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2.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信仰塑造品格。信仰要沉淀于品格，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表现为行为，显明在人生细小的举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动与选择中。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3.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有信仰支撑的灵性生命，表现于生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命的内在与神连接，有祂的形象，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依祂的心意而行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9947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1443841"/>
            <a:ext cx="811677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Arial" charset="0"/>
                <a:cs typeface="Arial" charset="0"/>
              </a:rPr>
              <a:t>4.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基督徒以信心称义，整全的生命品格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由内向外自然延伸，品格像祂，行为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举动上蒙祂喜悦，见证祂的荣耀。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5.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挪亚一家的情节片段中所带出的属灵</a:t>
            </a: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  </a:t>
            </a:r>
            <a:r>
              <a:rPr lang="zh-CN" altLang="de-DE" sz="3400" dirty="0">
                <a:solidFill>
                  <a:prstClr val="black"/>
                </a:solidFill>
                <a:latin typeface="SimHei" pitchFamily="2" charset="-122"/>
                <a:ea typeface="SimHei" pitchFamily="2" charset="-122"/>
                <a:cs typeface="Arial" charset="0"/>
              </a:rPr>
              <a:t>教训和提醒</a:t>
            </a:r>
            <a:r>
              <a:rPr lang="zh-CN" altLang="de-DE" sz="3400" dirty="0">
                <a:solidFill>
                  <a:prstClr val="black"/>
                </a:solidFill>
                <a:latin typeface="Arial" charset="0"/>
                <a:cs typeface="Arial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98080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0" y="1219200"/>
            <a:ext cx="8763000" cy="4297363"/>
          </a:xfrm>
        </p:spPr>
        <p:txBody>
          <a:bodyPr/>
          <a:lstStyle/>
          <a:p>
            <a:pPr marL="0" indent="0"/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经文理解和应用</a:t>
            </a:r>
            <a:r>
              <a:rPr lang="zh-CN" altLang="de-DE" sz="4000" dirty="0">
                <a:latin typeface="SimHei" pitchFamily="2" charset="-122"/>
                <a:ea typeface="SimHei" pitchFamily="2" charset="-122"/>
              </a:rPr>
              <a:t>：</a:t>
            </a:r>
            <a:endParaRPr lang="en-US" altLang="zh-CN" sz="4000" dirty="0">
              <a:latin typeface="SimHei" pitchFamily="2" charset="-122"/>
              <a:ea typeface="SimHei" pitchFamily="2" charset="-122"/>
            </a:endParaRPr>
          </a:p>
          <a:p>
            <a:r>
              <a:rPr lang="de-DE" altLang="zh-CN" sz="3400" dirty="0"/>
              <a:t>1.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蒙神拯救的义人挪亚与其家人。</a:t>
            </a:r>
          </a:p>
          <a:p>
            <a:endParaRPr lang="en-US" altLang="zh-CN" sz="3400" dirty="0">
              <a:latin typeface="SimHei" pitchFamily="2" charset="-122"/>
              <a:ea typeface="SimHei" pitchFamily="2" charset="-122"/>
            </a:endParaRPr>
          </a:p>
          <a:p>
            <a:r>
              <a:rPr lang="zh-CN" altLang="zh-CN" sz="3400" dirty="0">
                <a:latin typeface="SimHei" pitchFamily="2" charset="-122"/>
                <a:ea typeface="SimHei" pitchFamily="2" charset="-122"/>
              </a:rPr>
              <a:t>2</a:t>
            </a:r>
            <a:r>
              <a:rPr lang="en-US" altLang="zh-CN" sz="3400" dirty="0">
                <a:latin typeface="SimHei" pitchFamily="2" charset="-122"/>
                <a:ea typeface="SimHei" pitchFamily="2" charset="-122"/>
              </a:rPr>
              <a:t>.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蒙恩的义人不经意的过失和不节制导</a:t>
            </a:r>
            <a:endParaRPr lang="en-US" altLang="zh-CN" sz="3400" dirty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sz="3400" dirty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致灰色场景，为不同品格的人创造了表</a:t>
            </a:r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  </a:t>
            </a:r>
          </a:p>
          <a:p>
            <a:r>
              <a:rPr lang="de-DE" altLang="zh-CN" sz="3400" dirty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达自我品格的空间。</a:t>
            </a:r>
          </a:p>
          <a:p>
            <a:pPr marL="742950" indent="-742950">
              <a:buAutoNum type="arabicPeriod" startAt="2"/>
            </a:pPr>
            <a:endParaRPr lang="zh-CN" altLang="de-DE" sz="36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3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0" y="1219200"/>
            <a:ext cx="8077200" cy="5334000"/>
          </a:xfrm>
        </p:spPr>
        <p:txBody>
          <a:bodyPr/>
          <a:lstStyle/>
          <a:p>
            <a:r>
              <a:rPr lang="de-DE" altLang="zh-CN" sz="3400" dirty="0"/>
              <a:t>3.</a:t>
            </a:r>
            <a:r>
              <a:rPr lang="zh-CN" altLang="de-DE" sz="3400" dirty="0"/>
              <a:t>面对父亲的失态，两种不同的反应</a:t>
            </a:r>
            <a:r>
              <a:rPr lang="zh-CN" altLang="de-DE" sz="3400" dirty="0" smtClean="0"/>
              <a:t>和</a:t>
            </a:r>
            <a:endParaRPr lang="de-DE" altLang="zh-CN" sz="3400" dirty="0" smtClean="0"/>
          </a:p>
          <a:p>
            <a:r>
              <a:rPr lang="de-DE" altLang="zh-CN" sz="3400" dirty="0" smtClean="0"/>
              <a:t>  </a:t>
            </a:r>
            <a:r>
              <a:rPr lang="zh-CN" altLang="de-DE" sz="3400" dirty="0" smtClean="0"/>
              <a:t>处理</a:t>
            </a:r>
            <a:r>
              <a:rPr lang="zh-CN" altLang="de-DE" sz="3400" dirty="0"/>
              <a:t>方式。</a:t>
            </a:r>
          </a:p>
          <a:p>
            <a:r>
              <a:rPr lang="de-DE" altLang="zh-CN" sz="3400" dirty="0"/>
              <a:t> A.</a:t>
            </a:r>
            <a:r>
              <a:rPr lang="zh-CN" altLang="de-DE" sz="3400" dirty="0"/>
              <a:t>含的做法：传舌，将父亲的失态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 </a:t>
            </a:r>
            <a:r>
              <a:rPr lang="zh-CN" altLang="de-DE" sz="3400" dirty="0"/>
              <a:t>和不雅扩撒出去，让不光彩的事态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 </a:t>
            </a:r>
            <a:r>
              <a:rPr lang="zh-CN" altLang="de-DE" sz="3400" dirty="0"/>
              <a:t>进一步蔓延。</a:t>
            </a:r>
          </a:p>
          <a:p>
            <a:r>
              <a:rPr lang="de-DE" altLang="zh-CN" sz="3400" dirty="0"/>
              <a:t> B</a:t>
            </a:r>
            <a:r>
              <a:rPr lang="en-US" altLang="zh-CN" sz="3400" dirty="0"/>
              <a:t>.</a:t>
            </a:r>
            <a:r>
              <a:rPr lang="zh-CN" altLang="de-DE" sz="3400" dirty="0"/>
              <a:t>闪与雅弗的行为：遮盖父亲的羞耻， </a:t>
            </a:r>
            <a:endParaRPr lang="de-DE" altLang="zh-CN" sz="3400" dirty="0"/>
          </a:p>
          <a:p>
            <a:r>
              <a:rPr lang="de-DE" altLang="zh-CN" sz="3400" dirty="0"/>
              <a:t>   </a:t>
            </a:r>
            <a:r>
              <a:rPr lang="zh-CN" altLang="de-DE" sz="3400" dirty="0"/>
              <a:t>对其失当行为尽可能的补救，阻断其 </a:t>
            </a:r>
            <a:endParaRPr lang="de-DE" altLang="zh-CN" sz="3400" dirty="0"/>
          </a:p>
          <a:p>
            <a:r>
              <a:rPr lang="de-DE" altLang="zh-CN" sz="3400" dirty="0"/>
              <a:t>   </a:t>
            </a:r>
            <a:r>
              <a:rPr lang="zh-CN" altLang="de-DE" sz="3400" dirty="0"/>
              <a:t>行为过失后果的进一步扩大。表达对 </a:t>
            </a:r>
            <a:endParaRPr lang="de-DE" altLang="zh-CN" sz="3400" dirty="0"/>
          </a:p>
          <a:p>
            <a:r>
              <a:rPr lang="de-DE" altLang="zh-CN" sz="3400" dirty="0"/>
              <a:t>   </a:t>
            </a:r>
            <a:r>
              <a:rPr lang="zh-CN" altLang="de-DE" sz="3400" dirty="0"/>
              <a:t>父亲角色的尊重。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8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152400" y="1280318"/>
            <a:ext cx="7353300" cy="4297363"/>
          </a:xfrm>
        </p:spPr>
        <p:txBody>
          <a:bodyPr/>
          <a:lstStyle/>
          <a:p>
            <a:pPr eaLnBrk="1"/>
            <a:r>
              <a:rPr lang="de-DE" altLang="zh-CN" sz="3400" dirty="0"/>
              <a:t>4.</a:t>
            </a:r>
            <a:r>
              <a:rPr lang="zh-CN" altLang="de-DE" sz="3400" dirty="0"/>
              <a:t>不同的行为折射出不同的生命品 </a:t>
            </a:r>
            <a:endParaRPr lang="de-DE" altLang="zh-CN" sz="3400" dirty="0"/>
          </a:p>
          <a:p>
            <a:pPr eaLnBrk="1"/>
            <a:r>
              <a:rPr lang="de-DE" altLang="zh-CN" sz="3400" dirty="0"/>
              <a:t>  </a:t>
            </a:r>
            <a:r>
              <a:rPr lang="zh-CN" altLang="de-DE" sz="3400" dirty="0"/>
              <a:t>格，影响未来不同的结局。</a:t>
            </a:r>
          </a:p>
          <a:p>
            <a:r>
              <a:rPr lang="de-DE" altLang="zh-CN" sz="3400" dirty="0"/>
              <a:t>A.</a:t>
            </a:r>
            <a:r>
              <a:rPr lang="zh-CN" altLang="de-DE" sz="3400" dirty="0"/>
              <a:t>迦南受咒诅：（迦南的人品像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父亲含或有不敬之处，迦南代替</a:t>
            </a:r>
            <a:r>
              <a:rPr lang="de-DE" altLang="zh-CN" sz="3400" dirty="0"/>
              <a:t>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其父亲承受后果）。</a:t>
            </a:r>
          </a:p>
          <a:p>
            <a:r>
              <a:rPr lang="de-DE" altLang="zh-CN" sz="3400" dirty="0"/>
              <a:t>B.</a:t>
            </a:r>
            <a:r>
              <a:rPr lang="zh-CN" altLang="de-DE" sz="3400" dirty="0"/>
              <a:t>闪的品格荣耀神，闪的后代（</a:t>
            </a:r>
            <a:endParaRPr lang="en-US" altLang="zh-CN" sz="3400" dirty="0"/>
          </a:p>
          <a:p>
            <a:r>
              <a:rPr lang="en-US" altLang="zh-CN" sz="3400" dirty="0"/>
              <a:t>  </a:t>
            </a:r>
            <a:r>
              <a:rPr lang="zh-CN" altLang="de-DE" sz="3400" dirty="0"/>
              <a:t>亚伯拉罕和以色列）蒙拣选    </a:t>
            </a:r>
            <a:r>
              <a:rPr lang="de-DE" altLang="zh-CN" sz="3400" dirty="0"/>
              <a:t>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和祝福。</a:t>
            </a:r>
            <a:endParaRPr lang="de-DE" altLang="zh-CN" sz="3400" dirty="0"/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4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0" y="1143000"/>
            <a:ext cx="7353300" cy="4297363"/>
          </a:xfrm>
        </p:spPr>
        <p:txBody>
          <a:bodyPr/>
          <a:lstStyle/>
          <a:p>
            <a:r>
              <a:rPr lang="de-DE" altLang="zh-CN" sz="3400" dirty="0"/>
              <a:t>5.</a:t>
            </a:r>
            <a:r>
              <a:rPr lang="zh-CN" altLang="de-DE" sz="3400" dirty="0"/>
              <a:t>以爱遮盖人的羞耻与过犯，挽</a:t>
            </a:r>
            <a:endParaRPr lang="en-US" altLang="zh-CN" sz="3400" dirty="0"/>
          </a:p>
          <a:p>
            <a:r>
              <a:rPr lang="en-US" altLang="zh-CN" sz="3400" dirty="0"/>
              <a:t>  </a:t>
            </a:r>
            <a:r>
              <a:rPr lang="zh-CN" altLang="de-DE" sz="3400" dirty="0"/>
              <a:t>回在过犯中蒙羞的人，恢复其尊</a:t>
            </a:r>
            <a:endParaRPr lang="de-DE" altLang="zh-CN" sz="3400" dirty="0"/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严是神的心肠和品质。</a:t>
            </a:r>
            <a:endParaRPr lang="de-DE" altLang="zh-CN" sz="3400" dirty="0"/>
          </a:p>
          <a:p>
            <a:r>
              <a:rPr lang="de-DE" altLang="zh-CN" sz="3400" dirty="0"/>
              <a:t>  --- </a:t>
            </a:r>
            <a:r>
              <a:rPr lang="zh-CN" altLang="de-DE" sz="3400" dirty="0"/>
              <a:t>创</a:t>
            </a:r>
            <a:r>
              <a:rPr lang="de-DE" altLang="zh-CN" sz="3400" dirty="0"/>
              <a:t>3</a:t>
            </a:r>
            <a:r>
              <a:rPr lang="zh-CN" altLang="de-DE" sz="3400" dirty="0"/>
              <a:t>：</a:t>
            </a:r>
            <a:r>
              <a:rPr lang="de-DE" altLang="zh-CN" sz="3400" dirty="0"/>
              <a:t>21</a:t>
            </a:r>
            <a:r>
              <a:rPr lang="zh-CN" altLang="de-DE" sz="3400" dirty="0"/>
              <a:t>节：有爱里的遮盖</a:t>
            </a:r>
            <a:r>
              <a:rPr lang="de-DE" altLang="zh-CN" sz="3400" dirty="0"/>
              <a:t>    </a:t>
            </a:r>
          </a:p>
          <a:p>
            <a:r>
              <a:rPr lang="de-DE" altLang="zh-CN" sz="3400" dirty="0"/>
              <a:t>      </a:t>
            </a:r>
            <a:r>
              <a:rPr lang="zh-CN" altLang="de-DE" sz="3400" dirty="0"/>
              <a:t>之含义。</a:t>
            </a:r>
          </a:p>
          <a:p>
            <a:r>
              <a:rPr lang="de-DE" altLang="zh-CN" sz="3400"/>
              <a:t>  ---</a:t>
            </a:r>
            <a:r>
              <a:rPr lang="zh-CN" altLang="de-DE" sz="3400" dirty="0"/>
              <a:t>耶稣的血遮盖人的过犯和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  </a:t>
            </a:r>
            <a:r>
              <a:rPr lang="zh-CN" altLang="de-DE" sz="3400" dirty="0"/>
              <a:t>羞耻，使人的尊严被挽回。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1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0" y="1280318"/>
            <a:ext cx="7353300" cy="4297363"/>
          </a:xfrm>
        </p:spPr>
        <p:txBody>
          <a:bodyPr/>
          <a:lstStyle/>
          <a:p>
            <a:r>
              <a:rPr lang="de-DE" altLang="zh-CN" sz="3400" dirty="0"/>
              <a:t>6.</a:t>
            </a:r>
            <a:r>
              <a:rPr lang="zh-CN" altLang="de-DE" sz="3400" dirty="0"/>
              <a:t>两种面对和处理方式，表征人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在行为选择中的两个方向：将神</a:t>
            </a:r>
            <a:r>
              <a:rPr lang="de-DE" altLang="zh-CN" sz="3400" dirty="0"/>
              <a:t>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的品格和本质表征出来荣耀神，</a:t>
            </a:r>
            <a:r>
              <a:rPr lang="de-DE" altLang="zh-CN" sz="3400" dirty="0"/>
              <a:t> 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遮盖过犯，堵住破口，引导事态</a:t>
            </a:r>
            <a:r>
              <a:rPr lang="de-DE" altLang="zh-CN" sz="3400" dirty="0"/>
              <a:t>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走向健康。</a:t>
            </a:r>
            <a:endParaRPr lang="en-US" altLang="zh-CN" sz="3400" dirty="0"/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或是宣泄当时的感受和情绪，满</a:t>
            </a:r>
            <a:r>
              <a:rPr lang="de-DE" altLang="zh-CN" sz="3400" dirty="0"/>
              <a:t> </a:t>
            </a:r>
            <a:r>
              <a:rPr lang="zh-CN" altLang="de-DE" sz="3400" dirty="0"/>
              <a:t>足 </a:t>
            </a:r>
            <a:endParaRPr lang="de-DE" altLang="zh-CN" sz="3400" dirty="0"/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自我眼下的短暂快感，释放</a:t>
            </a:r>
            <a:r>
              <a:rPr lang="de-DE" altLang="zh-CN" sz="3400" dirty="0"/>
              <a:t>       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黑暗，造成进一步的问题和混乱。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3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遮盖与扩散</a:t>
            </a: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0" y="1280318"/>
            <a:ext cx="7353300" cy="4297363"/>
          </a:xfrm>
        </p:spPr>
        <p:txBody>
          <a:bodyPr/>
          <a:lstStyle/>
          <a:p>
            <a:r>
              <a:rPr lang="de-DE" altLang="zh-CN" sz="3400" dirty="0"/>
              <a:t>7.</a:t>
            </a:r>
            <a:r>
              <a:rPr lang="zh-CN" altLang="de-DE" sz="3400" dirty="0"/>
              <a:t>灰色处境是生活的常态处境，</a:t>
            </a:r>
            <a:r>
              <a:rPr lang="de-DE" altLang="zh-CN" sz="3400" dirty="0"/>
              <a:t>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每个行为和选择都引导事态的发</a:t>
            </a:r>
            <a:r>
              <a:rPr lang="de-DE" altLang="zh-CN" sz="3400" dirty="0"/>
              <a:t>   </a:t>
            </a:r>
          </a:p>
          <a:p>
            <a:r>
              <a:rPr lang="de-DE" altLang="zh-CN" sz="3400" dirty="0"/>
              <a:t>  </a:t>
            </a:r>
            <a:r>
              <a:rPr lang="zh-CN" altLang="de-DE" sz="3400" dirty="0"/>
              <a:t>展走向。</a:t>
            </a:r>
          </a:p>
        </p:txBody>
      </p:sp>
      <p:sp>
        <p:nvSpPr>
          <p:cNvPr id="2" name="矩形 1"/>
          <p:cNvSpPr/>
          <p:nvPr/>
        </p:nvSpPr>
        <p:spPr>
          <a:xfrm>
            <a:off x="2286000" y="2028617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41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1942</Words>
  <Application>Microsoft Office PowerPoint</Application>
  <PresentationFormat>Bildschirmpräsentation (4:3)</PresentationFormat>
  <Paragraphs>131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11</vt:i4>
      </vt:variant>
      <vt:variant>
        <vt:lpstr>Folientitel</vt:lpstr>
      </vt:variant>
      <vt:variant>
        <vt:i4>10</vt:i4>
      </vt:variant>
    </vt:vector>
  </HeadingPairs>
  <TitlesOfParts>
    <vt:vector size="27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6_Benutzerdefiniertes Design</vt:lpstr>
      <vt:lpstr>7_Benutzerdefiniertes Design</vt:lpstr>
      <vt:lpstr>8_Benutzerdefiniertes Design</vt:lpstr>
      <vt:lpstr>9_Benutzerdefiniertes Design</vt:lpstr>
      <vt:lpstr>主日证道</vt:lpstr>
      <vt:lpstr>遮盖与扩散</vt:lpstr>
      <vt:lpstr>遮盖与扩散</vt:lpstr>
      <vt:lpstr>遮盖与扩散</vt:lpstr>
      <vt:lpstr>遮盖与扩散</vt:lpstr>
      <vt:lpstr>遮盖与扩散</vt:lpstr>
      <vt:lpstr>遮盖与扩散</vt:lpstr>
      <vt:lpstr>遮盖与扩散</vt:lpstr>
      <vt:lpstr>遮盖与扩散</vt:lpstr>
      <vt:lpstr>遮盖与扩散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2018-07-07T23:11:43Z</dcterms:created>
  <dcterms:modified xsi:type="dcterms:W3CDTF">2018-07-07T23:13:21Z</dcterms:modified>
</cp:coreProperties>
</file>