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65" r:id="rId5"/>
    <p:sldId id="259" r:id="rId6"/>
    <p:sldId id="280" r:id="rId7"/>
    <p:sldId id="264" r:id="rId8"/>
    <p:sldId id="267" r:id="rId9"/>
    <p:sldId id="261" r:id="rId10"/>
    <p:sldId id="273" r:id="rId11"/>
    <p:sldId id="268" r:id="rId12"/>
    <p:sldId id="278" r:id="rId13"/>
    <p:sldId id="270" r:id="rId14"/>
    <p:sldId id="283" r:id="rId15"/>
    <p:sldId id="274" r:id="rId16"/>
    <p:sldId id="260" r:id="rId17"/>
    <p:sldId id="279" r:id="rId18"/>
    <p:sldId id="275" r:id="rId19"/>
    <p:sldId id="276" r:id="rId20"/>
    <p:sldId id="262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D32C-C28D-44D7-B76D-C66018391670}" type="datetimeFigureOut">
              <a:rPr lang="zh-TW" altLang="en-US" smtClean="0"/>
              <a:t>2018/6/1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00B4-3331-4FDA-B93C-5FE47D1E0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45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D32C-C28D-44D7-B76D-C66018391670}" type="datetimeFigureOut">
              <a:rPr lang="zh-TW" altLang="en-US" smtClean="0"/>
              <a:t>2018/6/1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00B4-3331-4FDA-B93C-5FE47D1E0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15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D32C-C28D-44D7-B76D-C66018391670}" type="datetimeFigureOut">
              <a:rPr lang="zh-TW" altLang="en-US" smtClean="0"/>
              <a:t>2018/6/1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00B4-3331-4FDA-B93C-5FE47D1E0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03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D32C-C28D-44D7-B76D-C66018391670}" type="datetimeFigureOut">
              <a:rPr lang="zh-TW" altLang="en-US" smtClean="0"/>
              <a:t>2018/6/1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00B4-3331-4FDA-B93C-5FE47D1E0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73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D32C-C28D-44D7-B76D-C66018391670}" type="datetimeFigureOut">
              <a:rPr lang="zh-TW" altLang="en-US" smtClean="0"/>
              <a:t>2018/6/1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00B4-3331-4FDA-B93C-5FE47D1E0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20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D32C-C28D-44D7-B76D-C66018391670}" type="datetimeFigureOut">
              <a:rPr lang="zh-TW" altLang="en-US" smtClean="0"/>
              <a:t>2018/6/1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00B4-3331-4FDA-B93C-5FE47D1E0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57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D32C-C28D-44D7-B76D-C66018391670}" type="datetimeFigureOut">
              <a:rPr lang="zh-TW" altLang="en-US" smtClean="0"/>
              <a:t>2018/6/1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00B4-3331-4FDA-B93C-5FE47D1E0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63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D32C-C28D-44D7-B76D-C66018391670}" type="datetimeFigureOut">
              <a:rPr lang="zh-TW" altLang="en-US" smtClean="0"/>
              <a:t>2018/6/1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00B4-3331-4FDA-B93C-5FE47D1E0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39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D32C-C28D-44D7-B76D-C66018391670}" type="datetimeFigureOut">
              <a:rPr lang="zh-TW" altLang="en-US" smtClean="0"/>
              <a:t>2018/6/1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00B4-3331-4FDA-B93C-5FE47D1E0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97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D32C-C28D-44D7-B76D-C66018391670}" type="datetimeFigureOut">
              <a:rPr lang="zh-TW" altLang="en-US" smtClean="0"/>
              <a:t>2018/6/1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00B4-3331-4FDA-B93C-5FE47D1E0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97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D32C-C28D-44D7-B76D-C66018391670}" type="datetimeFigureOut">
              <a:rPr lang="zh-TW" altLang="en-US" smtClean="0"/>
              <a:t>2018/6/1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00B4-3331-4FDA-B93C-5FE47D1E0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49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7D32C-C28D-44D7-B76D-C66018391670}" type="datetimeFigureOut">
              <a:rPr lang="zh-TW" altLang="en-US" smtClean="0"/>
              <a:t>2018/6/1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900B4-3331-4FDA-B93C-5FE47D1E0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88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3509" y="1824038"/>
            <a:ext cx="7772400" cy="2387600"/>
          </a:xfrm>
        </p:spPr>
        <p:txBody>
          <a:bodyPr>
            <a:normAutofit/>
          </a:bodyPr>
          <a:lstStyle/>
          <a:p>
            <a:r>
              <a:rPr lang="zh-TW" altLang="zh-TW" sz="4800" b="1" dirty="0" smtClean="0"/>
              <a:t>讲题：「凭着信」</a:t>
            </a:r>
            <a:br>
              <a:rPr lang="zh-TW" altLang="zh-TW" sz="4800" b="1" dirty="0" smtClean="0"/>
            </a:br>
            <a:r>
              <a:rPr lang="zh-TW" altLang="zh-TW" sz="4800" b="1" dirty="0" smtClean="0"/>
              <a:t>经文：创世记</a:t>
            </a:r>
            <a:r>
              <a:rPr lang="en-US" altLang="zh-TW" sz="4800" b="1" dirty="0" smtClean="0"/>
              <a:t>15</a:t>
            </a:r>
            <a:r>
              <a:rPr lang="zh-TW" altLang="zh-TW" sz="4800" b="1" dirty="0" smtClean="0"/>
              <a:t>章</a:t>
            </a:r>
            <a:endParaRPr lang="zh-TW" altLang="en-US" sz="48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40709" y="4425822"/>
            <a:ext cx="6858000" cy="1655762"/>
          </a:xfrm>
        </p:spPr>
        <p:txBody>
          <a:bodyPr/>
          <a:lstStyle/>
          <a:p>
            <a:pPr algn="r"/>
            <a:r>
              <a:rPr lang="zh-TW" altLang="en-US" dirty="0" smtClean="0"/>
              <a:t>蔡定邦老师</a:t>
            </a:r>
            <a:endParaRPr lang="en-US" altLang="zh-TW" dirty="0" smtClean="0"/>
          </a:p>
          <a:p>
            <a:pPr algn="r"/>
            <a:r>
              <a:rPr lang="zh-TW" altLang="en-US" dirty="0" smtClean="0"/>
              <a:t>德华福音会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51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6888" y="26788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/>
              <a:t>共有</a:t>
            </a:r>
            <a:r>
              <a:rPr lang="en-US" altLang="zh-TW" sz="4000" b="1" dirty="0" smtClean="0"/>
              <a:t>600</a:t>
            </a:r>
            <a:r>
              <a:rPr lang="zh-TW" altLang="en-US" sz="4000" b="1" dirty="0" smtClean="0"/>
              <a:t>万犹太人死于大屠杀</a:t>
            </a:r>
            <a:r>
              <a:rPr lang="en-US" altLang="zh-TW" sz="4000" b="1" dirty="0" smtClean="0"/>
              <a:t>Holocaust</a:t>
            </a:r>
            <a:r>
              <a:rPr lang="zh-TW" altLang="en-US" sz="4000" b="1" dirty="0" smtClean="0"/>
              <a:t>（希腊文：燔祭）</a:t>
            </a:r>
            <a:endParaRPr lang="zh-TW" altLang="en-US" sz="40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6" y="1565796"/>
            <a:ext cx="2928785" cy="4351338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59" y="1593444"/>
            <a:ext cx="5598001" cy="373491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008606" y="5381654"/>
            <a:ext cx="3031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/>
              <a:t>奥</a:t>
            </a:r>
            <a:r>
              <a:rPr lang="zh-CN" altLang="en-US" sz="2000" dirty="0"/>
              <a:t>斯威辛集中</a:t>
            </a:r>
            <a:r>
              <a:rPr lang="zh-CN" altLang="en-US" sz="2000" dirty="0" smtClean="0"/>
              <a:t>营</a:t>
            </a:r>
            <a:endParaRPr lang="en-US" altLang="zh-CN" sz="2000" dirty="0" smtClean="0"/>
          </a:p>
          <a:p>
            <a:pPr algn="ctr"/>
            <a:r>
              <a:rPr lang="en-US" altLang="zh-TW" sz="2000" dirty="0"/>
              <a:t>KZ Auschwitz-</a:t>
            </a:r>
            <a:r>
              <a:rPr lang="en-US" altLang="zh-TW" sz="2000" dirty="0" err="1"/>
              <a:t>Birkenau</a:t>
            </a:r>
            <a:endParaRPr lang="zh-TW" altLang="en-US" sz="2000" dirty="0"/>
          </a:p>
          <a:p>
            <a:pPr algn="ctr"/>
            <a:r>
              <a:rPr lang="zh-TW" altLang="en-US" sz="2000" dirty="0" smtClean="0"/>
              <a:t>（离克拉科</a:t>
            </a:r>
            <a:r>
              <a:rPr lang="zh-TW" altLang="en-US" sz="2000" dirty="0"/>
              <a:t>夫西南</a:t>
            </a:r>
            <a:r>
              <a:rPr lang="en-US" altLang="zh-TW" sz="2000" dirty="0"/>
              <a:t>60</a:t>
            </a:r>
            <a:r>
              <a:rPr lang="zh-TW" altLang="en-US" sz="2000" dirty="0" smtClean="0"/>
              <a:t>公里）</a:t>
            </a:r>
            <a:endParaRPr lang="en-US" altLang="zh-CN" sz="2000" dirty="0" smtClean="0"/>
          </a:p>
        </p:txBody>
      </p:sp>
      <p:sp>
        <p:nvSpPr>
          <p:cNvPr id="14" name="文字方塊 13"/>
          <p:cNvSpPr txBox="1"/>
          <p:nvPr/>
        </p:nvSpPr>
        <p:spPr>
          <a:xfrm>
            <a:off x="319240" y="5889486"/>
            <a:ext cx="404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1993 Universal Pictures</a:t>
            </a:r>
          </a:p>
          <a:p>
            <a:pPr algn="just"/>
            <a:r>
              <a:rPr lang="en-US" altLang="zh-TW" dirty="0"/>
              <a:t>Directed </a:t>
            </a:r>
            <a:r>
              <a:rPr lang="en-US" altLang="zh-TW" dirty="0" smtClean="0"/>
              <a:t>&amp; produced by Steven Spielberg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96504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502508"/>
            <a:ext cx="7886700" cy="1188181"/>
          </a:xfrm>
        </p:spPr>
        <p:txBody>
          <a:bodyPr/>
          <a:lstStyle/>
          <a:p>
            <a:pPr algn="ctr"/>
            <a:r>
              <a:rPr lang="zh-TW" altLang="en-US" b="1" dirty="0" smtClean="0"/>
              <a:t>六四风波</a:t>
            </a:r>
            <a:r>
              <a:rPr lang="en-US" altLang="zh-TW" b="1" dirty="0" smtClean="0"/>
              <a:t>/ </a:t>
            </a:r>
            <a:r>
              <a:rPr lang="zh-TW" altLang="en-US" b="1" dirty="0" smtClean="0"/>
              <a:t>大屠杀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6" y="1575358"/>
            <a:ext cx="8480932" cy="5006674"/>
          </a:xfrm>
        </p:spPr>
      </p:pic>
    </p:spTree>
    <p:extLst>
      <p:ext uri="{BB962C8B-B14F-4D97-AF65-F5344CB8AC3E}">
        <p14:creationId xmlns:p14="http://schemas.microsoft.com/office/powerpoint/2010/main" val="31904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25" y="1027907"/>
            <a:ext cx="6343134" cy="4198201"/>
          </a:xfrm>
        </p:spPr>
      </p:pic>
      <p:sp>
        <p:nvSpPr>
          <p:cNvPr id="7" name="文字方塊 6"/>
          <p:cNvSpPr txBox="1"/>
          <p:nvPr/>
        </p:nvSpPr>
        <p:spPr>
          <a:xfrm>
            <a:off x="1466336" y="5288692"/>
            <a:ext cx="581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王维林挡坦克被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时代杂志</a:t>
            </a:r>
            <a:r>
              <a:rPr lang="en-US" altLang="zh-TW" dirty="0" smtClean="0"/>
              <a:t>》</a:t>
            </a:r>
            <a:r>
              <a:rPr lang="zh-TW" altLang="en-US" dirty="0" smtClean="0"/>
              <a:t>选为最有影响力照片之一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248930" y="5720608"/>
            <a:ext cx="464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不想回忆，未敢忘记！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19934" cy="1325563"/>
          </a:xfrm>
        </p:spPr>
        <p:txBody>
          <a:bodyPr/>
          <a:lstStyle/>
          <a:p>
            <a:r>
              <a:rPr lang="en-US" altLang="zh-TW" b="1" dirty="0" smtClean="0"/>
              <a:t>1949</a:t>
            </a:r>
            <a:r>
              <a:rPr lang="zh-TW" altLang="en-US" b="1" dirty="0" smtClean="0"/>
              <a:t>年后「新中国」的连串运动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" y="1916244"/>
            <a:ext cx="4036541" cy="3060170"/>
          </a:xfrm>
        </p:spPr>
      </p:pic>
      <p:sp>
        <p:nvSpPr>
          <p:cNvPr id="3" name="文字方塊 2"/>
          <p:cNvSpPr txBox="1"/>
          <p:nvPr/>
        </p:nvSpPr>
        <p:spPr>
          <a:xfrm>
            <a:off x="2529016" y="5326613"/>
            <a:ext cx="4143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究竟总共死了多少人？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98" y="1916244"/>
            <a:ext cx="4323418" cy="30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9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死一个人是悲剧，死一百万人则只是个数字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			</a:t>
            </a:r>
            <a:r>
              <a:rPr lang="en-US" altLang="zh-TW" sz="4000" dirty="0" smtClean="0"/>
              <a:t>-</a:t>
            </a:r>
            <a:r>
              <a:rPr lang="zh-TW" altLang="en-US" sz="4000" dirty="0" smtClean="0"/>
              <a:t>斯大林</a:t>
            </a:r>
            <a:r>
              <a:rPr lang="en-US" altLang="zh-TW" sz="4000" dirty="0" smtClean="0"/>
              <a:t>-</a:t>
            </a:r>
            <a:r>
              <a:rPr lang="en-US" altLang="zh-TW" sz="3100" dirty="0" smtClean="0"/>
              <a:t/>
            </a:r>
            <a:br>
              <a:rPr lang="en-US" altLang="zh-TW" sz="3100" dirty="0" smtClean="0"/>
            </a:br>
            <a:r>
              <a:rPr lang="zh-TW" altLang="en-US" sz="3100" dirty="0" smtClean="0"/>
              <a:t>（引用德国记者库尔特</a:t>
            </a:r>
            <a:r>
              <a:rPr lang="en-US" altLang="zh-TW" sz="3100" dirty="0" smtClean="0"/>
              <a:t>‧</a:t>
            </a:r>
            <a:r>
              <a:rPr lang="zh-TW" altLang="en-US" sz="3100" dirty="0" smtClean="0"/>
              <a:t>图霍斯基</a:t>
            </a:r>
            <a:r>
              <a:rPr lang="en-US" altLang="zh-TW" sz="3100" dirty="0"/>
              <a:t>Kurt </a:t>
            </a:r>
            <a:r>
              <a:rPr lang="en-US" altLang="zh-TW" sz="3100" dirty="0" err="1" smtClean="0"/>
              <a:t>Tucholsky</a:t>
            </a:r>
            <a:r>
              <a:rPr lang="zh-TW" altLang="en-US" sz="31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13" y="1825625"/>
            <a:ext cx="6797573" cy="4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603019"/>
          </a:xfrm>
        </p:spPr>
        <p:txBody>
          <a:bodyPr/>
          <a:lstStyle/>
          <a:p>
            <a:r>
              <a:rPr lang="zh-TW" altLang="en-US" dirty="0" smtClean="0"/>
              <a:t>苦难为不解之谜，强行解释会制造更多问题</a:t>
            </a:r>
            <a:endParaRPr lang="en-US" altLang="zh-TW" dirty="0" smtClean="0"/>
          </a:p>
          <a:p>
            <a:r>
              <a:rPr lang="zh-TW" altLang="en-US" dirty="0" smtClean="0"/>
              <a:t>面对苦难，不是问</a:t>
            </a:r>
            <a:r>
              <a:rPr lang="zh-TW" altLang="zh-TW" dirty="0" smtClean="0"/>
              <a:t>「为何」（</a:t>
            </a:r>
            <a:r>
              <a:rPr lang="en-US" altLang="zh-TW" dirty="0" smtClean="0"/>
              <a:t>why</a:t>
            </a:r>
            <a:r>
              <a:rPr lang="zh-TW" altLang="zh-TW" dirty="0" smtClean="0"/>
              <a:t>）</a:t>
            </a:r>
            <a:r>
              <a:rPr lang="zh-TW" altLang="en-US" dirty="0" smtClean="0"/>
              <a:t>，而是</a:t>
            </a:r>
            <a:r>
              <a:rPr lang="zh-TW" altLang="zh-TW" dirty="0" smtClean="0"/>
              <a:t>「</a:t>
            </a:r>
            <a:r>
              <a:rPr lang="zh-TW" altLang="zh-TW" dirty="0"/>
              <a:t>如何」（</a:t>
            </a:r>
            <a:r>
              <a:rPr lang="en-US" altLang="zh-TW" dirty="0"/>
              <a:t>how</a:t>
            </a:r>
            <a:r>
              <a:rPr lang="zh-TW" altLang="zh-TW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苦难的人如何战胜逆境，其他人如何</a:t>
            </a:r>
            <a:r>
              <a:rPr lang="zh-TW" altLang="zh-TW" dirty="0" smtClean="0"/>
              <a:t>与受苦者同行</a:t>
            </a:r>
            <a:r>
              <a:rPr lang="zh-TW" altLang="en-US" dirty="0" smtClean="0"/>
              <a:t>，一起经历神的同在、安慰，和带领</a:t>
            </a:r>
            <a:endParaRPr lang="en-US" altLang="zh-TW" dirty="0" smtClean="0"/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我将这些事告诉你们，是要叫你们在我里面有平安。在世上，你们有苦难；但你们可以放心，我已经胜了世界。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		</a:t>
            </a:r>
            <a:r>
              <a:rPr lang="zh-TW" altLang="en-US" dirty="0" smtClean="0"/>
              <a:t>约</a:t>
            </a:r>
            <a:r>
              <a:rPr lang="en-US" altLang="zh-TW" dirty="0" smtClean="0"/>
              <a:t>16.33</a:t>
            </a:r>
            <a:endParaRPr lang="en-US" altLang="zh-TW" dirty="0" smtClean="0"/>
          </a:p>
          <a:p>
            <a:pPr algn="just"/>
            <a:r>
              <a:rPr lang="zh-TW" altLang="en-US" dirty="0" smtClean="0"/>
              <a:t>在</a:t>
            </a:r>
            <a:r>
              <a:rPr lang="zh-TW" altLang="zh-TW" dirty="0" smtClean="0"/>
              <a:t>苦难</a:t>
            </a:r>
            <a:r>
              <a:rPr lang="zh-TW" altLang="en-US" dirty="0" smtClean="0"/>
              <a:t>中</a:t>
            </a:r>
            <a:r>
              <a:rPr lang="zh-TW" altLang="zh-TW" dirty="0" smtClean="0"/>
              <a:t>仍然</a:t>
            </a:r>
            <a:r>
              <a:rPr lang="zh-TW" altLang="zh-TW" dirty="0"/>
              <a:t>相信神</a:t>
            </a:r>
            <a:r>
              <a:rPr lang="zh-TW" altLang="zh-TW" dirty="0" smtClean="0"/>
              <a:t>的</a:t>
            </a:r>
            <a:r>
              <a:rPr lang="zh-TW" altLang="en-US" dirty="0" smtClean="0"/>
              <a:t>同在和</a:t>
            </a:r>
            <a:r>
              <a:rPr lang="zh-TW" altLang="zh-TW" dirty="0" smtClean="0"/>
              <a:t>带</a:t>
            </a:r>
            <a:r>
              <a:rPr lang="zh-TW" altLang="zh-TW" dirty="0" smtClean="0"/>
              <a:t>领</a:t>
            </a:r>
            <a:r>
              <a:rPr lang="zh-TW" altLang="en-US" dirty="0" smtClean="0"/>
              <a:t>→信心的功课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347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3. </a:t>
            </a:r>
            <a:r>
              <a:rPr lang="zh-TW" altLang="zh-TW" b="1" dirty="0" smtClean="0"/>
              <a:t>相信神最后会遵守祂的承诺（</a:t>
            </a:r>
            <a:r>
              <a:rPr lang="en-US" altLang="zh-TW" b="1" dirty="0" smtClean="0"/>
              <a:t>vv</a:t>
            </a:r>
            <a:r>
              <a:rPr lang="en-US" altLang="zh-TW" b="1" dirty="0"/>
              <a:t>. 7-11, 17-21</a:t>
            </a:r>
            <a:r>
              <a:rPr lang="zh-TW" altLang="zh-TW" b="1" dirty="0"/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5"/>
            <a:ext cx="4594139" cy="4351338"/>
          </a:xfrm>
        </p:spPr>
        <p:txBody>
          <a:bodyPr/>
          <a:lstStyle/>
          <a:p>
            <a:r>
              <a:rPr lang="en-US" altLang="zh-TW" dirty="0"/>
              <a:t>vv. </a:t>
            </a:r>
            <a:r>
              <a:rPr lang="en-US" altLang="zh-TW" dirty="0" smtClean="0"/>
              <a:t>7-11</a:t>
            </a:r>
            <a:r>
              <a:rPr lang="zh-TW" altLang="en-US" dirty="0" smtClean="0"/>
              <a:t>：立约仪式</a:t>
            </a:r>
            <a:endParaRPr lang="en-US" altLang="zh-TW" dirty="0" smtClean="0"/>
          </a:p>
          <a:p>
            <a:r>
              <a:rPr lang="en-US" altLang="zh-TW" dirty="0" smtClean="0"/>
              <a:t>vv. 17-21</a:t>
            </a:r>
            <a:r>
              <a:rPr lang="zh-TW" altLang="en-US" dirty="0" smtClean="0"/>
              <a:t>：立约完成、应许</a:t>
            </a:r>
            <a:endParaRPr lang="en-US" altLang="zh-TW" dirty="0" smtClean="0"/>
          </a:p>
          <a:p>
            <a:r>
              <a:rPr lang="zh-TW" altLang="en-US" dirty="0" smtClean="0"/>
              <a:t>立约（</a:t>
            </a:r>
            <a:r>
              <a:rPr lang="en-US" altLang="zh-TW" i="1" dirty="0" err="1" smtClean="0"/>
              <a:t>k</a:t>
            </a:r>
            <a:r>
              <a:rPr lang="en-US" altLang="zh-TW" i="1" dirty="0" err="1" smtClean="0">
                <a:cs typeface="Times New Roman" panose="02020603050405020304" pitchFamily="18" charset="0"/>
              </a:rPr>
              <a:t>ā</a:t>
            </a:r>
            <a:r>
              <a:rPr lang="en-US" altLang="zh-TW" i="1" dirty="0" err="1" smtClean="0"/>
              <a:t>rat</a:t>
            </a:r>
            <a:r>
              <a:rPr lang="en-US" altLang="zh-TW" dirty="0" smtClean="0"/>
              <a:t> </a:t>
            </a:r>
            <a:r>
              <a:rPr lang="en-US" altLang="zh-TW" dirty="0"/>
              <a:t>[</a:t>
            </a:r>
            <a:r>
              <a:rPr lang="en-US" altLang="zh-TW" dirty="0" err="1"/>
              <a:t>perf</a:t>
            </a:r>
            <a:r>
              <a:rPr lang="en-US" altLang="zh-TW" dirty="0" smtClean="0"/>
              <a:t>.]</a:t>
            </a:r>
            <a:r>
              <a:rPr lang="zh-TW" altLang="en-US" dirty="0" smtClean="0"/>
              <a:t>切割</a:t>
            </a:r>
            <a:r>
              <a:rPr lang="en-US" altLang="zh-TW" dirty="0" smtClean="0"/>
              <a:t> </a:t>
            </a:r>
            <a:r>
              <a:rPr lang="zh-TW" altLang="zh-TW" i="1" dirty="0" smtClean="0"/>
              <a:t>…</a:t>
            </a:r>
            <a:r>
              <a:rPr lang="en-US" altLang="zh-TW" i="1" dirty="0" smtClean="0"/>
              <a:t> </a:t>
            </a:r>
            <a:r>
              <a:rPr lang="en-US" altLang="zh-TW" i="1" dirty="0" err="1" smtClean="0"/>
              <a:t>berît</a:t>
            </a:r>
            <a:r>
              <a:rPr lang="en-US" altLang="zh-TW" i="1" dirty="0" smtClean="0"/>
              <a:t> </a:t>
            </a:r>
            <a:r>
              <a:rPr lang="zh-TW" altLang="en-US" dirty="0" smtClean="0"/>
              <a:t>约）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91" y="1469652"/>
            <a:ext cx="3140304" cy="250589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91" y="4109651"/>
            <a:ext cx="3140304" cy="238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7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4734182" cy="4351338"/>
          </a:xfrm>
        </p:spPr>
        <p:txBody>
          <a:bodyPr/>
          <a:lstStyle/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当那日，耶和华与亚伯兰立约，说：「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我已赐给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你的后裔，从埃及河直到幼发拉底大河之地，就是基尼人、基尼洗人、甲摩尼人、赫人、比利洗人、利乏音人、亚摩利人、迦南人、革迦撒人、耶布斯人之地。」</a:t>
            </a:r>
            <a:r>
              <a:rPr lang="zh-TW" altLang="en-US" sz="2400" dirty="0" smtClean="0"/>
              <a:t>创</a:t>
            </a:r>
            <a:r>
              <a:rPr lang="en-US" altLang="zh-TW" sz="2400" dirty="0" smtClean="0"/>
              <a:t>15.18-21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32" y="1956022"/>
            <a:ext cx="3152518" cy="373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9"/>
            <a:ext cx="7773945" cy="489958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7030A0"/>
                </a:solidFill>
              </a:rPr>
              <a:t>我</a:t>
            </a:r>
            <a:r>
              <a:rPr lang="zh-TW" altLang="en-US" dirty="0" smtClean="0">
                <a:solidFill>
                  <a:srgbClr val="FF0000"/>
                </a:solidFill>
              </a:rPr>
              <a:t>已赐给</a:t>
            </a:r>
            <a:r>
              <a:rPr lang="zh-TW" altLang="en-US" dirty="0" smtClean="0"/>
              <a:t>（</a:t>
            </a:r>
            <a:r>
              <a:rPr lang="en-US" altLang="zh-TW" i="1" dirty="0" err="1"/>
              <a:t>n</a:t>
            </a:r>
            <a:r>
              <a:rPr lang="en-US" altLang="zh-TW" i="1" dirty="0" err="1">
                <a:cs typeface="Times New Roman" panose="02020603050405020304" pitchFamily="18" charset="0"/>
              </a:rPr>
              <a:t>ātat</a:t>
            </a:r>
            <a:r>
              <a:rPr lang="en-US" altLang="zh-TW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tî</a:t>
            </a:r>
            <a:r>
              <a:rPr lang="en-US" altLang="zh-TW" dirty="0">
                <a:solidFill>
                  <a:srgbClr val="7030A0"/>
                </a:solidFill>
              </a:rPr>
              <a:t> </a:t>
            </a:r>
            <a:r>
              <a:rPr lang="en-US" altLang="zh-TW" dirty="0"/>
              <a:t>[</a:t>
            </a:r>
            <a:r>
              <a:rPr lang="en-US" altLang="zh-TW" dirty="0" err="1">
                <a:solidFill>
                  <a:srgbClr val="FF0000"/>
                </a:solidFill>
              </a:rPr>
              <a:t>perf</a:t>
            </a:r>
            <a:r>
              <a:rPr lang="en-US" altLang="zh-TW" dirty="0"/>
              <a:t>.]</a:t>
            </a:r>
            <a:r>
              <a:rPr lang="zh-TW" altLang="en-US" dirty="0"/>
              <a:t>）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800" dirty="0"/>
              <a:t> </a:t>
            </a:r>
            <a:r>
              <a:rPr lang="en-US" altLang="zh-TW" sz="2800" dirty="0">
                <a:solidFill>
                  <a:srgbClr val="7030A0"/>
                </a:solidFill>
              </a:rPr>
              <a:t>I</a:t>
            </a:r>
            <a:r>
              <a:rPr lang="en-US" altLang="zh-TW" sz="2800" dirty="0"/>
              <a:t> </a:t>
            </a:r>
            <a:r>
              <a:rPr lang="en-US" altLang="zh-TW" sz="2800" dirty="0">
                <a:solidFill>
                  <a:srgbClr val="FF0000"/>
                </a:solidFill>
              </a:rPr>
              <a:t>give</a:t>
            </a:r>
            <a:r>
              <a:rPr lang="en-US" altLang="zh-TW" sz="2800" dirty="0"/>
              <a:t> this </a:t>
            </a:r>
            <a:r>
              <a:rPr lang="en-US" altLang="zh-TW" sz="2800" dirty="0" smtClean="0"/>
              <a:t>land ([N]RSV, NIV)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zh-TW" sz="2800" dirty="0" smtClean="0"/>
              <a:t> </a:t>
            </a:r>
            <a:r>
              <a:rPr lang="de-DE" altLang="zh-TW" sz="2800" dirty="0" smtClean="0">
                <a:solidFill>
                  <a:srgbClr val="FF0000"/>
                </a:solidFill>
              </a:rPr>
              <a:t>will</a:t>
            </a:r>
            <a:r>
              <a:rPr lang="de-DE" altLang="zh-TW" sz="2800" dirty="0" smtClean="0"/>
              <a:t> </a:t>
            </a:r>
            <a:r>
              <a:rPr lang="de-DE" altLang="zh-TW" sz="2800" dirty="0">
                <a:solidFill>
                  <a:srgbClr val="7030A0"/>
                </a:solidFill>
              </a:rPr>
              <a:t>ich</a:t>
            </a:r>
            <a:r>
              <a:rPr lang="de-DE" altLang="zh-TW" sz="2800" dirty="0"/>
              <a:t> dies Land </a:t>
            </a:r>
            <a:r>
              <a:rPr lang="de-DE" altLang="zh-TW" sz="2800" dirty="0" smtClean="0">
                <a:solidFill>
                  <a:srgbClr val="FF0000"/>
                </a:solidFill>
              </a:rPr>
              <a:t>geben</a:t>
            </a:r>
            <a:r>
              <a:rPr lang="de-DE" altLang="zh-TW" sz="2800" dirty="0" smtClean="0"/>
              <a:t> (Luther)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800" dirty="0" smtClean="0"/>
              <a:t> </a:t>
            </a:r>
            <a:r>
              <a:rPr lang="en-US" altLang="zh-TW" sz="2800" dirty="0" smtClean="0">
                <a:solidFill>
                  <a:srgbClr val="7030A0"/>
                </a:solidFill>
              </a:rPr>
              <a:t>I</a:t>
            </a:r>
            <a:r>
              <a:rPr lang="en-US" altLang="zh-TW" sz="2800" dirty="0" smtClean="0"/>
              <a:t> </a:t>
            </a:r>
            <a:r>
              <a:rPr lang="en-US" altLang="zh-TW" sz="2800" dirty="0">
                <a:solidFill>
                  <a:srgbClr val="FF0000"/>
                </a:solidFill>
              </a:rPr>
              <a:t>have given </a:t>
            </a:r>
            <a:r>
              <a:rPr lang="en-US" altLang="zh-TW" sz="2800" dirty="0"/>
              <a:t>this </a:t>
            </a:r>
            <a:r>
              <a:rPr lang="en-US" altLang="zh-TW" sz="2800" dirty="0" smtClean="0"/>
              <a:t>land ([N]KJV, NASB, NLT)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zh-TW" sz="2800" dirty="0" smtClean="0"/>
              <a:t> </a:t>
            </a:r>
            <a:r>
              <a:rPr lang="de-DE" altLang="zh-TW" sz="2800" dirty="0" smtClean="0">
                <a:solidFill>
                  <a:srgbClr val="FF0000"/>
                </a:solidFill>
              </a:rPr>
              <a:t>habe</a:t>
            </a:r>
            <a:r>
              <a:rPr lang="de-DE" altLang="zh-TW" sz="2800" dirty="0" smtClean="0"/>
              <a:t> </a:t>
            </a:r>
            <a:r>
              <a:rPr lang="de-DE" altLang="zh-TW" sz="2800" dirty="0">
                <a:solidFill>
                  <a:srgbClr val="7030A0"/>
                </a:solidFill>
              </a:rPr>
              <a:t>ich</a:t>
            </a:r>
            <a:r>
              <a:rPr lang="de-DE" altLang="zh-TW" sz="2800" dirty="0"/>
              <a:t> dieses Land </a:t>
            </a:r>
            <a:r>
              <a:rPr lang="de-DE" altLang="zh-TW" sz="2800" dirty="0">
                <a:solidFill>
                  <a:srgbClr val="FF0000"/>
                </a:solidFill>
              </a:rPr>
              <a:t>gegeben</a:t>
            </a:r>
            <a:r>
              <a:rPr lang="de-DE" altLang="zh-TW" sz="2800" dirty="0"/>
              <a:t> (Schlachter</a:t>
            </a:r>
            <a:r>
              <a:rPr lang="de-DE" altLang="zh-TW" sz="2800" dirty="0" smtClean="0"/>
              <a:t>)</a:t>
            </a:r>
          </a:p>
          <a:p>
            <a:r>
              <a:rPr lang="en-US" altLang="zh-TW" sz="3200" dirty="0" smtClean="0"/>
              <a:t>“Prophetic perfect tense” </a:t>
            </a:r>
            <a:r>
              <a:rPr lang="zh-TW" altLang="en-US" sz="3200" dirty="0" smtClean="0"/>
              <a:t>先知</a:t>
            </a:r>
            <a:r>
              <a:rPr lang="zh-TW" altLang="en-US" sz="3200" dirty="0"/>
              <a:t>的</a:t>
            </a:r>
            <a:r>
              <a:rPr lang="zh-TW" altLang="en-US" sz="3200" dirty="0" smtClean="0"/>
              <a:t>完成式</a:t>
            </a:r>
            <a:r>
              <a:rPr lang="en-US" altLang="zh-TW" sz="3200" dirty="0" smtClean="0"/>
              <a:t> (Wiki)-</a:t>
            </a:r>
            <a:endParaRPr lang="zh-TW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20" y="4496361"/>
            <a:ext cx="3105631" cy="219276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092411" y="4496361"/>
            <a:ext cx="3888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藉完成式讲述将来的事，就像它们已经发生一样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3324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sz="3200" dirty="0">
                <a:latin typeface="+mn-ea"/>
              </a:rPr>
              <a:t>神</a:t>
            </a:r>
            <a:r>
              <a:rPr lang="zh-TW" altLang="en-US" sz="3200" dirty="0" smtClean="0">
                <a:latin typeface="+mn-ea"/>
              </a:rPr>
              <a:t>给犹太人从被掳归回的应许：</a:t>
            </a:r>
            <a:endParaRPr lang="en-US" altLang="zh-TW" sz="3200" dirty="0" smtClean="0">
              <a:latin typeface="+mn-ea"/>
            </a:endParaRPr>
          </a:p>
          <a:p>
            <a:pPr marL="0" indent="0" algn="ctr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我口所出的话也必如此，</a:t>
            </a:r>
          </a:p>
          <a:p>
            <a:pPr marL="0" indent="0" algn="ctr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决不徒然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返回，</a:t>
            </a:r>
          </a:p>
          <a:p>
            <a:pPr marL="0" indent="0" algn="ctr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却要成就我所喜悦的，</a:t>
            </a:r>
          </a:p>
          <a:p>
            <a:pPr marL="0" indent="0" algn="ctr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在我发他去成就﻿﻿的事上必然亨通。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r">
              <a:buNone/>
            </a:pPr>
            <a:r>
              <a:rPr lang="zh-TW" altLang="en-US" dirty="0" smtClean="0"/>
              <a:t>赛</a:t>
            </a:r>
            <a:r>
              <a:rPr lang="en-US" altLang="zh-TW" dirty="0" smtClean="0"/>
              <a:t>55.11</a:t>
            </a:r>
          </a:p>
          <a:p>
            <a:pPr algn="just"/>
            <a:r>
              <a:rPr lang="zh-TW" altLang="en-US" sz="3200" dirty="0" smtClean="0"/>
              <a:t>我们是否信得过神对我们的应许？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830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引言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昔日雄心壮志出国，碰到波折及种种困难，才发觉实际情况并不尽如人意</a:t>
            </a:r>
            <a:endParaRPr lang="en-US" altLang="zh-TW" sz="3200" dirty="0" smtClean="0"/>
          </a:p>
          <a:p>
            <a:r>
              <a:rPr lang="zh-TW" altLang="en-US" sz="3200" dirty="0" smtClean="0"/>
              <a:t>以致我们怀疑当初的理想、呼召是否真的？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/>
              <a:t>我们离乡别井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我们出国读书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smtClean="0"/>
              <a:t>我们要闯</a:t>
            </a:r>
            <a:r>
              <a:rPr lang="zh-TW" altLang="en-US" sz="3200" dirty="0" smtClean="0"/>
              <a:t>一番事业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我们来到这里宣教</a:t>
            </a:r>
            <a:r>
              <a:rPr lang="zh-TW" altLang="zh-TW" sz="3200" dirty="0" smtClean="0">
                <a:latin typeface="+mn-ea"/>
              </a:rPr>
              <a:t>…</a:t>
            </a:r>
            <a:endParaRPr lang="en-US" altLang="zh-TW" sz="3200" dirty="0" smtClean="0">
              <a:latin typeface="+mn-ea"/>
            </a:endParaRPr>
          </a:p>
          <a:p>
            <a:r>
              <a:rPr lang="zh-TW" altLang="en-US" sz="3200" dirty="0" smtClean="0"/>
              <a:t>我们回港述职前给大家和自己的一番说话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582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984" y="661689"/>
            <a:ext cx="8276454" cy="837515"/>
          </a:xfrm>
        </p:spPr>
        <p:txBody>
          <a:bodyPr/>
          <a:lstStyle/>
          <a:p>
            <a:r>
              <a:rPr lang="zh-TW" altLang="en-US" dirty="0" smtClean="0"/>
              <a:t>结语：诗歌</a:t>
            </a:r>
            <a:r>
              <a:rPr lang="en-US" altLang="zh-TW" dirty="0" smtClean="0"/>
              <a:t>〈</a:t>
            </a:r>
            <a:r>
              <a:rPr lang="zh-TW" altLang="en-US" dirty="0" smtClean="0"/>
              <a:t>因着信</a:t>
            </a:r>
            <a:r>
              <a:rPr lang="en-US" altLang="zh-TW" dirty="0" smtClean="0"/>
              <a:t>〉</a:t>
            </a:r>
            <a:r>
              <a:rPr lang="zh-TW" altLang="en-US" sz="2700" dirty="0" smtClean="0"/>
              <a:t>曲</a:t>
            </a:r>
            <a:r>
              <a:rPr lang="zh-TW" altLang="en-US" sz="2700" dirty="0"/>
              <a:t>、词：卢永亨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61320" y="1708102"/>
            <a:ext cx="8443783" cy="4324261"/>
          </a:xfrm>
          <a:prstGeom prst="rect">
            <a:avLst/>
          </a:prstGeom>
          <a:solidFill>
            <a:srgbClr val="FAF9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Tx/>
              <a:buAutoNum type="arabicPeriod"/>
            </a:pP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凭信，他离别吾珥；因信，全然奉上爱子</a:t>
            </a:r>
            <a:r>
              <a:rPr lang="zh-TW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亚伯拉罕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凭信，还有人全力抓住</a:t>
            </a:r>
            <a:r>
              <a:rPr lang="zh-TW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天使，</a:t>
            </a:r>
            <a: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赢到祝福、换了</a:t>
            </a:r>
            <a:r>
              <a:rPr lang="zh-TW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名字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雅各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TW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Tx/>
              <a:buAutoNum type="arabicPeriod" startAt="2"/>
            </a:pP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凭信，他行近红海；因信，连潮浪也分</a:t>
            </a:r>
            <a:r>
              <a:rPr lang="zh-TW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摩西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TW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凭信，曾有人被困于狮子坑内，仍敬拜上帝，发誓至死不改</a:t>
            </a:r>
            <a:r>
              <a:rPr lang="zh-TW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但以理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在某天他下决心围绕在城外，凭信放声呼喊，城墙便倒塌下来</a:t>
            </a:r>
            <a:r>
              <a:rPr lang="zh-TW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约书亚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又有先知被掳他方常在心里静待，仍确信上帝荣耀会回来</a:t>
            </a:r>
            <a:r>
              <a:rPr lang="zh-TW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en-US" altLang="zh-TW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但以理的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个朋友：哈拿尼雅、米沙利、亚撒利雅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endParaRPr lang="zh-TW" altLang="zh-TW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凭信，我们怀着凭据；因信，同寻着了应许；</a:t>
            </a:r>
            <a:b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凭信，能够发现在世间只是寄居，朝更美家乡走回去！</a:t>
            </a:r>
            <a:endParaRPr lang="zh-TW" altLang="zh-TW" sz="27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550"/>
          </a:xfrm>
        </p:spPr>
        <p:txBody>
          <a:bodyPr/>
          <a:lstStyle/>
          <a:p>
            <a:r>
              <a:rPr lang="zh-TW" altLang="en-US" b="1" dirty="0" smtClean="0"/>
              <a:t>引言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35677"/>
            <a:ext cx="8029318" cy="5099220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创</a:t>
            </a:r>
            <a:r>
              <a:rPr lang="en-US" altLang="zh-TW" dirty="0" smtClean="0"/>
              <a:t>15</a:t>
            </a:r>
            <a:r>
              <a:rPr lang="zh-TW" altLang="en-US" dirty="0" smtClean="0"/>
              <a:t>是继</a:t>
            </a:r>
            <a:r>
              <a:rPr lang="en-US" altLang="zh-TW" dirty="0" smtClean="0"/>
              <a:t>12:1-3</a:t>
            </a:r>
            <a:r>
              <a:rPr lang="zh-TW" altLang="en-US" dirty="0" smtClean="0"/>
              <a:t>的「亚伯拉罕之约」另外一段重要经文，甚至比之前的更重要！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800" dirty="0" smtClean="0"/>
              <a:t>1. </a:t>
            </a:r>
            <a:r>
              <a:rPr lang="zh-TW" altLang="en-US" sz="2800" dirty="0" smtClean="0"/>
              <a:t>亚伯兰回应上帝呼召的多年之后，上帝向祂显现，重提后裔（</a:t>
            </a:r>
            <a:r>
              <a:rPr lang="en-US" altLang="zh-TW" sz="2800" dirty="0" smtClean="0"/>
              <a:t>vv</a:t>
            </a:r>
            <a:r>
              <a:rPr lang="en-US" altLang="zh-TW" sz="2800" dirty="0"/>
              <a:t>. 1-6</a:t>
            </a:r>
            <a:r>
              <a:rPr lang="zh-TW" altLang="en-US" sz="2800" dirty="0"/>
              <a:t>）</a:t>
            </a:r>
            <a:r>
              <a:rPr lang="zh-TW" altLang="en-US" sz="2800" dirty="0" smtClean="0"/>
              <a:t>和土地</a:t>
            </a:r>
            <a:r>
              <a:rPr lang="zh-TW" altLang="en-US" sz="2800" dirty="0"/>
              <a:t>（</a:t>
            </a:r>
            <a:r>
              <a:rPr lang="en-US" altLang="zh-TW" sz="2800" dirty="0"/>
              <a:t>vv. 7-21</a:t>
            </a:r>
            <a:r>
              <a:rPr lang="zh-TW" altLang="en-US" sz="2800" dirty="0"/>
              <a:t>）</a:t>
            </a:r>
            <a:endParaRPr lang="en-US" altLang="zh-TW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800" dirty="0" smtClean="0"/>
              <a:t>2. </a:t>
            </a:r>
            <a:r>
              <a:rPr lang="zh-TW" altLang="en-US" sz="2800" dirty="0" smtClean="0"/>
              <a:t>这是圣经首次提出「因信称义」的经文：</a:t>
            </a:r>
            <a:endParaRPr lang="en-US" altLang="zh-TW" sz="2800" dirty="0"/>
          </a:p>
          <a:p>
            <a:pPr lvl="2"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亚伯兰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信耶和华，耶和华就以此为他的义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dirty="0" smtClean="0"/>
              <a:t>创</a:t>
            </a:r>
            <a:r>
              <a:rPr lang="en-US" altLang="zh-TW" sz="2800" dirty="0" smtClean="0"/>
              <a:t>15.6</a:t>
            </a:r>
            <a:r>
              <a:rPr lang="zh-TW" altLang="en-US" sz="2800" dirty="0" smtClean="0"/>
              <a:t>）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zh-TW" altLang="en-US" sz="2800" dirty="0" smtClean="0"/>
              <a:t>保罗「因信称义」的依据（罗</a:t>
            </a:r>
            <a:r>
              <a:rPr lang="en-US" altLang="zh-TW" sz="2800" dirty="0" smtClean="0"/>
              <a:t>4.3</a:t>
            </a:r>
            <a:r>
              <a:rPr lang="en-US" altLang="zh-TW" sz="2800" dirty="0"/>
              <a:t>, 6, 22</a:t>
            </a:r>
            <a:r>
              <a:rPr lang="zh-TW" altLang="en-US" sz="2800" dirty="0"/>
              <a:t>；加</a:t>
            </a:r>
            <a:r>
              <a:rPr lang="en-US" altLang="zh-TW" sz="2800" dirty="0" smtClean="0"/>
              <a:t>3.6</a:t>
            </a:r>
            <a:r>
              <a:rPr lang="zh-TW" altLang="en-US" sz="2800" dirty="0" smtClean="0"/>
              <a:t>）；雅各同样引用这节经文来支持信心行为并重（雅</a:t>
            </a:r>
            <a:r>
              <a:rPr lang="en-US" altLang="zh-TW" sz="2800" dirty="0" smtClean="0"/>
              <a:t>2.23</a:t>
            </a:r>
            <a:r>
              <a:rPr lang="zh-TW" altLang="en-US" sz="2800" dirty="0" smtClean="0"/>
              <a:t>）</a:t>
            </a:r>
            <a:endParaRPr lang="en-US" altLang="zh-TW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800" dirty="0" smtClean="0"/>
              <a:t>3. </a:t>
            </a:r>
            <a:r>
              <a:rPr lang="zh-TW" altLang="en-US" sz="2800" dirty="0" smtClean="0"/>
              <a:t>这里将</a:t>
            </a:r>
            <a:r>
              <a:rPr lang="zh-TW" altLang="en-US" sz="2800" dirty="0" smtClean="0">
                <a:solidFill>
                  <a:srgbClr val="FF0000"/>
                </a:solidFill>
              </a:rPr>
              <a:t>应许</a:t>
            </a:r>
            <a:r>
              <a:rPr lang="zh-TW" altLang="en-US" sz="2800" dirty="0" smtClean="0"/>
              <a:t>和</a:t>
            </a:r>
            <a:r>
              <a:rPr lang="zh-TW" altLang="en-US" sz="2800" dirty="0" smtClean="0">
                <a:solidFill>
                  <a:srgbClr val="FF0000"/>
                </a:solidFill>
              </a:rPr>
              <a:t>信心</a:t>
            </a:r>
            <a:r>
              <a:rPr lang="zh-TW" altLang="en-US" sz="2800" dirty="0" smtClean="0"/>
              <a:t>连系→面对生活困难，实践信心的功课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269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</a:t>
            </a:r>
            <a:r>
              <a:rPr lang="zh-TW" altLang="en-US" dirty="0" smtClean="0"/>
              <a:t>个重点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800" dirty="0"/>
              <a:t>1. </a:t>
            </a:r>
            <a:r>
              <a:rPr lang="zh-TW" altLang="zh-TW" sz="2800" dirty="0" smtClean="0"/>
              <a:t>在人以为不可能时仍然信靠神（</a:t>
            </a:r>
            <a:r>
              <a:rPr lang="en-US" altLang="zh-TW" sz="2800" dirty="0" smtClean="0"/>
              <a:t>vv</a:t>
            </a:r>
            <a:r>
              <a:rPr lang="en-US" altLang="zh-TW" sz="2800" dirty="0"/>
              <a:t>. 1-6</a:t>
            </a:r>
            <a:r>
              <a:rPr lang="zh-TW" altLang="zh-TW" sz="2800" dirty="0"/>
              <a:t>）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800" dirty="0"/>
              <a:t>2. </a:t>
            </a:r>
            <a:r>
              <a:rPr lang="zh-TW" altLang="en-US" sz="2800" dirty="0" smtClean="0"/>
              <a:t>经历</a:t>
            </a:r>
            <a:r>
              <a:rPr lang="zh-TW" altLang="zh-TW" sz="2800" dirty="0" smtClean="0"/>
              <a:t>苦难仍然相信神的带领（</a:t>
            </a:r>
            <a:r>
              <a:rPr lang="en-US" altLang="zh-TW" sz="2800" dirty="0" smtClean="0"/>
              <a:t>vv</a:t>
            </a:r>
            <a:r>
              <a:rPr lang="en-US" altLang="zh-TW" sz="2800" dirty="0"/>
              <a:t>. 12-16</a:t>
            </a:r>
            <a:r>
              <a:rPr lang="zh-TW" altLang="zh-TW" sz="2800" dirty="0"/>
              <a:t>）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800" dirty="0"/>
              <a:t>3. </a:t>
            </a:r>
            <a:r>
              <a:rPr lang="zh-TW" altLang="zh-TW" sz="2800" dirty="0"/>
              <a:t>相信</a:t>
            </a:r>
            <a:r>
              <a:rPr lang="zh-TW" altLang="zh-TW" sz="2800" dirty="0" smtClean="0"/>
              <a:t>神</a:t>
            </a:r>
            <a:r>
              <a:rPr lang="zh-TW" altLang="en-US" sz="2800" dirty="0" smtClean="0"/>
              <a:t>最后</a:t>
            </a:r>
            <a:r>
              <a:rPr lang="zh-TW" altLang="zh-TW" sz="2800" dirty="0" smtClean="0"/>
              <a:t>会遵守祂的承诺（</a:t>
            </a:r>
            <a:r>
              <a:rPr lang="en-US" altLang="zh-TW" sz="2800" dirty="0" smtClean="0"/>
              <a:t>vv</a:t>
            </a:r>
            <a:r>
              <a:rPr lang="en-US" altLang="zh-TW" sz="2800" dirty="0"/>
              <a:t>. 7-11, 17-21</a:t>
            </a:r>
            <a:r>
              <a:rPr lang="zh-TW" altLang="zh-TW" sz="2800" dirty="0"/>
              <a:t>）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180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77283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1. </a:t>
            </a:r>
            <a:r>
              <a:rPr lang="zh-TW" altLang="zh-TW" b="1" dirty="0" smtClean="0"/>
              <a:t>在人以为不可能时仍然信靠神（</a:t>
            </a:r>
            <a:r>
              <a:rPr lang="en-US" altLang="zh-TW" b="1" dirty="0" smtClean="0"/>
              <a:t>vv. 1-6</a:t>
            </a:r>
            <a:r>
              <a:rPr lang="zh-TW" altLang="zh-TW" b="1" dirty="0" smtClean="0"/>
              <a:t>）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42409"/>
            <a:ext cx="7886700" cy="4924294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sym typeface="Wingdings 2" panose="05020102010507070707" pitchFamily="18" charset="2"/>
              </a:rPr>
              <a:t></a:t>
            </a:r>
            <a:r>
              <a:rPr lang="en-US" altLang="zh-TW" sz="3200" dirty="0" smtClean="0"/>
              <a:t> </a:t>
            </a:r>
            <a:r>
              <a:rPr lang="en-US" altLang="zh-TW" sz="3200" dirty="0"/>
              <a:t>vv. </a:t>
            </a:r>
            <a:r>
              <a:rPr lang="en-US" altLang="zh-TW" sz="3200" dirty="0" smtClean="0"/>
              <a:t>1-3</a:t>
            </a:r>
            <a:r>
              <a:rPr lang="zh-TW" altLang="en-US" sz="3200" dirty="0" smtClean="0"/>
              <a:t>：上帝应许（盾牌，赏赐）→人的回应（无子，家产外传</a:t>
            </a:r>
            <a:r>
              <a:rPr lang="en-US" altLang="zh-TW" sz="3200" dirty="0" smtClean="0"/>
              <a:t>=</a:t>
            </a:r>
            <a:r>
              <a:rPr lang="zh-TW" altLang="en-US" sz="3200" dirty="0" smtClean="0">
                <a:solidFill>
                  <a:srgbClr val="00B050"/>
                </a:solidFill>
              </a:rPr>
              <a:t>不信上帝应许</a:t>
            </a:r>
            <a:r>
              <a:rPr lang="zh-TW" altLang="en-US" sz="3200" dirty="0" smtClean="0"/>
              <a:t>）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于是亚伯兰的妻子撒莱将使女埃及人夏甲给了丈夫为妾；那时亚伯兰在迦南已经住了十年。</a:t>
            </a:r>
            <a:r>
              <a:rPr lang="en-US" altLang="zh-TW" sz="2800" dirty="0" smtClean="0"/>
              <a:t>	</a:t>
            </a:r>
            <a:r>
              <a:rPr lang="zh-TW" altLang="en-US" dirty="0" smtClean="0"/>
              <a:t>创</a:t>
            </a:r>
            <a:r>
              <a:rPr lang="en-US" altLang="zh-TW" dirty="0" smtClean="0"/>
              <a:t>16.3</a:t>
            </a:r>
            <a:r>
              <a:rPr lang="zh-TW" altLang="en-US" dirty="0" smtClean="0"/>
              <a:t> 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→那时亚伯兰</a:t>
            </a:r>
            <a:r>
              <a:rPr lang="en-US" altLang="zh-TW" sz="2800" dirty="0" smtClean="0"/>
              <a:t>80</a:t>
            </a:r>
            <a:r>
              <a:rPr lang="zh-TW" altLang="en-US" sz="2800" dirty="0" smtClean="0"/>
              <a:t>多岁，撒莱</a:t>
            </a:r>
            <a:r>
              <a:rPr lang="en-US" altLang="zh-TW" sz="2800" dirty="0" smtClean="0"/>
              <a:t>70</a:t>
            </a:r>
            <a:r>
              <a:rPr lang="zh-TW" altLang="en-US" sz="2800" dirty="0" smtClean="0"/>
              <a:t>多岁？</a:t>
            </a:r>
            <a:endParaRPr lang="en-US" altLang="zh-TW" sz="2800" dirty="0"/>
          </a:p>
          <a:p>
            <a:r>
              <a:rPr lang="en-US" altLang="zh-TW" sz="3200" dirty="0">
                <a:sym typeface="Wingdings 2" panose="05020102010507070707" pitchFamily="18" charset="2"/>
              </a:rPr>
              <a:t></a:t>
            </a:r>
            <a:r>
              <a:rPr lang="en-US" altLang="zh-TW" sz="3200" dirty="0"/>
              <a:t> vv. </a:t>
            </a:r>
            <a:r>
              <a:rPr lang="en-US" altLang="zh-TW" sz="3200" dirty="0" smtClean="0"/>
              <a:t>4-6</a:t>
            </a:r>
            <a:r>
              <a:rPr lang="zh-TW" altLang="en-US" sz="3200" dirty="0" smtClean="0"/>
              <a:t>：上帝应许（后裔条件、数目）→人的回应（</a:t>
            </a:r>
            <a:r>
              <a:rPr lang="zh-TW" altLang="en-US" sz="3200" dirty="0" smtClean="0">
                <a:solidFill>
                  <a:srgbClr val="FF0000"/>
                </a:solidFill>
              </a:rPr>
              <a:t>相信上帝应许</a:t>
            </a:r>
            <a:r>
              <a:rPr lang="zh-TW" altLang="en-US" sz="3200" dirty="0" smtClean="0"/>
              <a:t>）</a:t>
            </a:r>
            <a:endParaRPr lang="en-US" altLang="zh-TW" sz="3200" dirty="0"/>
          </a:p>
          <a:p>
            <a:r>
              <a:rPr lang="zh-TW" altLang="en-US" sz="3200" dirty="0" smtClean="0"/>
              <a:t>问题：同是亚伯兰，为何有</a:t>
            </a:r>
            <a:r>
              <a:rPr lang="zh-TW" altLang="en-US" sz="3200" dirty="0" smtClean="0">
                <a:sym typeface="Wingdings 2" panose="05020102010507070707" pitchFamily="18" charset="2"/>
              </a:rPr>
              <a:t></a:t>
            </a:r>
            <a:r>
              <a:rPr lang="zh-TW" altLang="en-US" sz="3200" dirty="0">
                <a:sym typeface="Wingdings 2" panose="05020102010507070707" pitchFamily="18" charset="2"/>
              </a:rPr>
              <a:t>→</a:t>
            </a:r>
            <a:r>
              <a:rPr lang="zh-TW" altLang="en-US" sz="3200" dirty="0" smtClean="0">
                <a:sym typeface="Wingdings 2" panose="05020102010507070707" pitchFamily="18" charset="2"/>
              </a:rPr>
              <a:t></a:t>
            </a:r>
            <a:r>
              <a:rPr lang="zh-TW" altLang="en-US" sz="3200" dirty="0" smtClean="0"/>
              <a:t>的转变？</a:t>
            </a:r>
            <a:endParaRPr lang="en-US" altLang="zh-TW" sz="3200" dirty="0"/>
          </a:p>
          <a:p>
            <a:r>
              <a:rPr lang="zh-TW" altLang="en-US" sz="3200" dirty="0" smtClean="0"/>
              <a:t>相对于</a:t>
            </a:r>
            <a:r>
              <a:rPr lang="en-US" altLang="zh-TW" sz="3200" dirty="0" smtClean="0"/>
              <a:t>v</a:t>
            </a:r>
            <a:r>
              <a:rPr lang="en-US" altLang="zh-TW" sz="3200" dirty="0"/>
              <a:t>. 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的应许，</a:t>
            </a:r>
            <a:r>
              <a:rPr lang="en-US" altLang="zh-TW" sz="3200" dirty="0" smtClean="0"/>
              <a:t>vv</a:t>
            </a:r>
            <a:r>
              <a:rPr lang="en-US" altLang="zh-TW" sz="3200" dirty="0"/>
              <a:t>. 4-5</a:t>
            </a:r>
            <a:r>
              <a:rPr lang="zh-TW" altLang="en-US" sz="3200" dirty="0"/>
              <a:t>：</a:t>
            </a:r>
            <a:r>
              <a:rPr lang="zh-TW" altLang="zh-TW" sz="3200" dirty="0"/>
              <a:t>本身所生的</a:t>
            </a:r>
            <a:r>
              <a:rPr lang="zh-TW" altLang="zh-TW" sz="3200" dirty="0" smtClean="0"/>
              <a:t>才</a:t>
            </a:r>
            <a:r>
              <a:rPr lang="zh-TW" altLang="en-US" sz="3200" dirty="0" smtClean="0"/>
              <a:t>是</a:t>
            </a:r>
            <a:r>
              <a:rPr lang="zh-TW" altLang="zh-TW" sz="3200" dirty="0" smtClean="0"/>
              <a:t>后嗣</a:t>
            </a:r>
            <a:r>
              <a:rPr lang="en-US" altLang="zh-TW" sz="3200" dirty="0" smtClean="0"/>
              <a:t> + </a:t>
            </a:r>
            <a:r>
              <a:rPr lang="zh-TW" altLang="zh-TW" sz="3200" dirty="0" smtClean="0"/>
              <a:t>你的后裔要如</a:t>
            </a:r>
            <a:r>
              <a:rPr lang="zh-TW" altLang="en-US" sz="3200" dirty="0" smtClean="0"/>
              <a:t>天上众星不可胜数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6933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416908"/>
            <a:ext cx="9112122" cy="4556061"/>
          </a:xfrm>
        </p:spPr>
      </p:pic>
    </p:spTree>
    <p:extLst>
      <p:ext uri="{BB962C8B-B14F-4D97-AF65-F5344CB8AC3E}">
        <p14:creationId xmlns:p14="http://schemas.microsoft.com/office/powerpoint/2010/main" val="22956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342768"/>
            <a:ext cx="7886700" cy="5117629"/>
          </a:xfrm>
        </p:spPr>
        <p:txBody>
          <a:bodyPr>
            <a:normAutofit fontScale="92500"/>
          </a:bodyPr>
          <a:lstStyle/>
          <a:p>
            <a:pPr marL="171450" lvl="1">
              <a:spcBef>
                <a:spcPts val="750"/>
              </a:spcBef>
            </a:pPr>
            <a:r>
              <a:rPr lang="zh-TW" altLang="en-US" sz="2800" dirty="0" smtClean="0"/>
              <a:t>神以此为他的义</a:t>
            </a:r>
            <a:r>
              <a:rPr lang="en-US" altLang="zh-TW" sz="2800" dirty="0" smtClean="0"/>
              <a:t>/ </a:t>
            </a:r>
            <a:r>
              <a:rPr lang="zh-TW" altLang="zh-TW" sz="2800" dirty="0" smtClean="0"/>
              <a:t>就</a:t>
            </a:r>
            <a:r>
              <a:rPr lang="zh-TW" altLang="zh-TW" sz="2800" dirty="0" smtClean="0">
                <a:solidFill>
                  <a:srgbClr val="FF0000"/>
                </a:solidFill>
              </a:rPr>
              <a:t>以此算他为义</a:t>
            </a:r>
            <a:r>
              <a:rPr lang="zh-TW" altLang="en-US" sz="2800" dirty="0" smtClean="0"/>
              <a:t>（</a:t>
            </a:r>
            <a:r>
              <a:rPr lang="zh-TW" altLang="en-US" sz="2800" dirty="0"/>
              <a:t>和修）</a:t>
            </a:r>
            <a:r>
              <a:rPr lang="en-US" altLang="zh-TW" sz="2800" dirty="0"/>
              <a:t>/ reckoned it to him as righteousness (NRSV)</a:t>
            </a:r>
            <a:r>
              <a:rPr lang="zh-TW" altLang="en-US" sz="2800" dirty="0"/>
              <a:t> </a:t>
            </a:r>
            <a:r>
              <a:rPr lang="en-US" altLang="zh-TW" sz="2800" dirty="0"/>
              <a:t>=</a:t>
            </a:r>
            <a:r>
              <a:rPr lang="zh-TW" altLang="en-US" sz="2800" dirty="0"/>
              <a:t>？</a:t>
            </a:r>
            <a:endParaRPr lang="en-US" altLang="zh-TW" sz="2800" dirty="0"/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祭司用语：算为祭</a:t>
            </a:r>
            <a:r>
              <a:rPr lang="en-US" altLang="zh-TW" sz="2800" dirty="0" smtClean="0"/>
              <a:t>(</a:t>
            </a:r>
            <a:r>
              <a:rPr lang="zh-TW" altLang="en-US" sz="2800" dirty="0"/>
              <a:t>利</a:t>
            </a:r>
            <a:r>
              <a:rPr lang="en-US" altLang="zh-TW" sz="2800" dirty="0"/>
              <a:t>7.18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，</a:t>
            </a:r>
            <a:r>
              <a:rPr lang="en-US" altLang="zh-TW" sz="2800" dirty="0"/>
              <a:t> </a:t>
            </a:r>
            <a:r>
              <a:rPr lang="zh-TW" altLang="en-US" sz="2800" dirty="0" smtClean="0"/>
              <a:t>在不适当地方宰杀祭牲，流血的罪要算在那人头上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利</a:t>
            </a:r>
            <a:r>
              <a:rPr lang="en-US" altLang="zh-TW" sz="2800" dirty="0" smtClean="0"/>
              <a:t>17.4)</a:t>
            </a:r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藉行为，做得对与否来衡量义或不义</a:t>
            </a:r>
            <a:endParaRPr lang="en-US" altLang="zh-TW" sz="2800" dirty="0"/>
          </a:p>
          <a:p>
            <a:r>
              <a:rPr lang="en-US" altLang="zh-TW" dirty="0"/>
              <a:t> </a:t>
            </a:r>
            <a:r>
              <a:rPr lang="zh-TW" altLang="en-US" dirty="0" smtClean="0"/>
              <a:t>算他为义</a:t>
            </a:r>
            <a:r>
              <a:rPr lang="en-US" altLang="zh-TW" dirty="0" smtClean="0"/>
              <a:t>/ </a:t>
            </a:r>
            <a:r>
              <a:rPr lang="zh-TW" altLang="en-US" dirty="0" smtClean="0"/>
              <a:t>因信称义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因着对神的信心，神称那人为义</a:t>
            </a:r>
            <a:endParaRPr lang="en-US" altLang="zh-TW" sz="2800" dirty="0" smtClean="0"/>
          </a:p>
          <a:p>
            <a:r>
              <a:rPr lang="zh-TW" altLang="en-US" dirty="0" smtClean="0"/>
              <a:t>甚么叫「义」（</a:t>
            </a:r>
            <a:r>
              <a:rPr lang="en-US" altLang="zh-TW" dirty="0" smtClean="0"/>
              <a:t>Hebrew: </a:t>
            </a:r>
            <a:r>
              <a:rPr lang="en-US" altLang="zh-TW" i="1" dirty="0" err="1" smtClean="0"/>
              <a:t>ṣed</a:t>
            </a:r>
            <a:r>
              <a:rPr lang="en-US" altLang="zh-TW" i="1" dirty="0" err="1" smtClean="0">
                <a:cs typeface="Times New Roman" panose="02020603050405020304" pitchFamily="18" charset="0"/>
              </a:rPr>
              <a:t>āqâ</a:t>
            </a:r>
            <a:r>
              <a:rPr lang="zh-TW" altLang="en-US" dirty="0" smtClean="0"/>
              <a:t>）？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重点不在于守律法，而是具备诚实、正直等品格，是生命内在的实质而非表面的行为（</a:t>
            </a:r>
            <a:r>
              <a:rPr lang="en-US" altLang="zh-TW" sz="2800" dirty="0" smtClean="0"/>
              <a:t>being </a:t>
            </a:r>
            <a:r>
              <a:rPr lang="en-US" altLang="zh-TW" sz="2800" dirty="0"/>
              <a:t>not doing/ </a:t>
            </a:r>
            <a:r>
              <a:rPr lang="en-US" altLang="zh-TW" sz="2800" i="1" dirty="0" err="1"/>
              <a:t>Nicht</a:t>
            </a:r>
            <a:r>
              <a:rPr lang="en-US" altLang="zh-TW" sz="2800" i="1" dirty="0"/>
              <a:t> </a:t>
            </a:r>
            <a:r>
              <a:rPr lang="en-US" altLang="zh-TW" sz="2800" i="1" dirty="0" err="1"/>
              <a:t>Tun</a:t>
            </a:r>
            <a:r>
              <a:rPr lang="en-US" altLang="zh-TW" sz="2800" i="1" dirty="0"/>
              <a:t>, </a:t>
            </a:r>
            <a:r>
              <a:rPr lang="en-US" altLang="zh-TW" sz="2800" i="1" dirty="0" err="1"/>
              <a:t>sondern</a:t>
            </a:r>
            <a:r>
              <a:rPr lang="en-US" altLang="zh-TW" sz="2800" i="1" dirty="0"/>
              <a:t> </a:t>
            </a:r>
            <a:r>
              <a:rPr lang="en-US" altLang="zh-TW" sz="2800" i="1" dirty="0" err="1"/>
              <a:t>Sein</a:t>
            </a:r>
            <a:r>
              <a:rPr lang="en-US" altLang="zh-TW" sz="2800" i="1" dirty="0" smtClean="0"/>
              <a:t>!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和神的关系，生命得改变，听从神的吩咐便是义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390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1178" y="116123"/>
            <a:ext cx="7886700" cy="623415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应用（神学概念）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2466" y="739538"/>
            <a:ext cx="5412258" cy="5718927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繁星→后裔众多</a:t>
            </a:r>
            <a:endParaRPr lang="en-US" altLang="zh-TW" dirty="0" smtClean="0"/>
          </a:p>
          <a:p>
            <a:r>
              <a:rPr lang="zh-TW" altLang="en-US" dirty="0" smtClean="0"/>
              <a:t>很多时候，我们理解上帝的应许是需要具体事物，例如：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基督新教的两个圣礼，洗礼和圣餐中的水和酒</a:t>
            </a:r>
            <a:r>
              <a:rPr lang="en-US" altLang="zh-TW" sz="2600" dirty="0" smtClean="0"/>
              <a:t>+</a:t>
            </a:r>
            <a:r>
              <a:rPr lang="zh-TW" altLang="en-US" sz="2600" dirty="0" smtClean="0"/>
              <a:t>饼；奥古斯丁：无形恩典的有形记号</a:t>
            </a:r>
            <a:endParaRPr lang="en-US" altLang="zh-TW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代表上帝藉水来洗净人的罪，并酒</a:t>
            </a:r>
            <a:r>
              <a:rPr lang="en-US" altLang="zh-TW" sz="2600" dirty="0" smtClean="0"/>
              <a:t>+</a:t>
            </a:r>
            <a:r>
              <a:rPr lang="zh-TW" altLang="en-US" sz="2600" dirty="0" smtClean="0"/>
              <a:t>饼</a:t>
            </a:r>
            <a:r>
              <a:rPr lang="en-US" altLang="zh-TW" sz="2600" dirty="0" smtClean="0"/>
              <a:t>=</a:t>
            </a:r>
            <a:r>
              <a:rPr lang="zh-TW" altLang="en-US" sz="2600" dirty="0" smtClean="0"/>
              <a:t>耶稣基督牺牲的大爱</a:t>
            </a:r>
            <a:endParaRPr lang="en-US" altLang="zh-TW" sz="2600" dirty="0" smtClean="0"/>
          </a:p>
          <a:p>
            <a:r>
              <a:rPr lang="zh-TW" altLang="en-US" dirty="0" smtClean="0"/>
              <a:t>因信称义：我们借着信心而非行为，恢复和</a:t>
            </a:r>
            <a:r>
              <a:rPr lang="zh-TW" altLang="en-US" dirty="0"/>
              <a:t>神原有</a:t>
            </a:r>
            <a:r>
              <a:rPr lang="zh-TW" altLang="en-US" dirty="0" smtClean="0"/>
              <a:t>的关系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600" dirty="0" smtClean="0"/>
              <a:t>31/10/1517</a:t>
            </a:r>
            <a:r>
              <a:rPr lang="zh-TW" altLang="en-US" sz="2600" dirty="0" smtClean="0"/>
              <a:t>马丁路德的</a:t>
            </a:r>
            <a:r>
              <a:rPr lang="en-US" altLang="zh-TW" sz="2600" dirty="0" smtClean="0"/>
              <a:t>95</a:t>
            </a:r>
            <a:r>
              <a:rPr lang="zh-TW" altLang="en-US" sz="2600" dirty="0" smtClean="0"/>
              <a:t>条</a:t>
            </a:r>
            <a:endParaRPr lang="en-US" altLang="zh-TW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我们得称为义，不是我们做得多好和功劳，而是相信耶稣基督在十字架上的救赎大功</a:t>
            </a:r>
            <a:endParaRPr lang="zh-TW" altLang="en-US" sz="2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25" y="739538"/>
            <a:ext cx="2669060" cy="266906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877243" y="3450348"/>
            <a:ext cx="286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Augustine </a:t>
            </a:r>
            <a:r>
              <a:rPr lang="en-US" altLang="zh-TW" dirty="0"/>
              <a:t>of Hippo, </a:t>
            </a:r>
            <a:r>
              <a:rPr lang="en-US" altLang="zh-TW" dirty="0" smtClean="0"/>
              <a:t>354-430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57" y="3855944"/>
            <a:ext cx="2478621" cy="247862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993025" y="6370829"/>
            <a:ext cx="263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Martin Luther, 1483-1546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354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2. </a:t>
            </a:r>
            <a:r>
              <a:rPr lang="zh-TW" altLang="en-US" b="1" dirty="0" smtClean="0"/>
              <a:t>经历</a:t>
            </a:r>
            <a:r>
              <a:rPr lang="zh-TW" altLang="zh-TW" b="1" dirty="0" smtClean="0"/>
              <a:t>苦难仍然相信神的带领（</a:t>
            </a:r>
            <a:r>
              <a:rPr lang="en-US" altLang="zh-TW" b="1" dirty="0" smtClean="0"/>
              <a:t>vv. 12-16</a:t>
            </a:r>
            <a:r>
              <a:rPr lang="zh-TW" altLang="zh-TW" b="1" dirty="0" smtClean="0"/>
              <a:t>）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 smtClean="0"/>
              <a:t>上帝使亚伯兰沉睡，</a:t>
            </a:r>
            <a:r>
              <a:rPr lang="zh-TW" altLang="zh-TW" sz="3200" dirty="0" smtClean="0"/>
              <a:t>忽然有惊人的大黑暗落在他身上</a:t>
            </a:r>
            <a:r>
              <a:rPr lang="zh-TW" altLang="en-US" sz="3200" dirty="0" smtClean="0"/>
              <a:t>→不祥</a:t>
            </a:r>
            <a:endParaRPr lang="en-US" altLang="zh-TW" sz="3200" dirty="0"/>
          </a:p>
          <a:p>
            <a:r>
              <a:rPr lang="zh-TW" altLang="en-US" sz="3200" dirty="0" smtClean="0"/>
              <a:t>之后神对亚伯兰启示：预言他的后代要在埃及为奴，并且受苦</a:t>
            </a:r>
            <a:r>
              <a:rPr lang="en-US" altLang="zh-TW" sz="3200" dirty="0" smtClean="0"/>
              <a:t>400</a:t>
            </a:r>
            <a:r>
              <a:rPr lang="zh-TW" altLang="en-US" sz="3200" dirty="0" smtClean="0"/>
              <a:t>年，要到第四代人才能回到应许之地</a:t>
            </a:r>
            <a:endParaRPr lang="en-US" altLang="zh-TW" sz="3200" dirty="0" smtClean="0"/>
          </a:p>
          <a:p>
            <a:r>
              <a:rPr lang="zh-TW" altLang="en-US" sz="3200" dirty="0" smtClean="0"/>
              <a:t>是希伯来民族最早的苦难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出埃及，旷野飘流</a:t>
            </a:r>
            <a:r>
              <a:rPr lang="en-US" altLang="zh-TW" sz="3200" dirty="0" smtClean="0"/>
              <a:t>40</a:t>
            </a:r>
            <a:r>
              <a:rPr lang="zh-TW" altLang="en-US" sz="3200" dirty="0" smtClean="0"/>
              <a:t>年，进迦南，立国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以色列人亡国，成为无家可归的犹太人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反犹太主义</a:t>
            </a:r>
            <a:r>
              <a:rPr lang="en-US" altLang="zh-TW" sz="3200" dirty="0" smtClean="0"/>
              <a:t>/ </a:t>
            </a:r>
            <a:r>
              <a:rPr lang="zh-TW" altLang="en-US" sz="3200" dirty="0" smtClean="0"/>
              <a:t>反犹主</a:t>
            </a:r>
            <a:r>
              <a:rPr lang="zh-TW" altLang="en-US" sz="3200" dirty="0"/>
              <a:t>义（</a:t>
            </a:r>
            <a:r>
              <a:rPr lang="en-US" altLang="zh-TW" sz="3200" dirty="0" err="1" smtClean="0"/>
              <a:t>anti-semitism</a:t>
            </a:r>
            <a:r>
              <a:rPr lang="zh-TW" altLang="en-US" sz="3200" dirty="0" smtClean="0"/>
              <a:t>）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592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2072</TotalTime>
  <Words>1417</Words>
  <Application>Microsoft Office PowerPoint</Application>
  <PresentationFormat>如螢幕大小 (4:3)</PresentationFormat>
  <Paragraphs>95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宋体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Wingdings 2</vt:lpstr>
      <vt:lpstr>Office 佈景主題</vt:lpstr>
      <vt:lpstr>讲题：「凭着信」 经文：创世记15章</vt:lpstr>
      <vt:lpstr>引言</vt:lpstr>
      <vt:lpstr>引言</vt:lpstr>
      <vt:lpstr>PowerPoint 簡報</vt:lpstr>
      <vt:lpstr>1. 在人以为不可能时仍然信靠神（vv. 1-6）</vt:lpstr>
      <vt:lpstr>PowerPoint 簡報</vt:lpstr>
      <vt:lpstr>PowerPoint 簡報</vt:lpstr>
      <vt:lpstr>应用（神学概念）</vt:lpstr>
      <vt:lpstr>2. 经历苦难仍然相信神的带领（vv. 12-16）</vt:lpstr>
      <vt:lpstr>共有600万犹太人死于大屠杀Holocaust（希腊文：燔祭）</vt:lpstr>
      <vt:lpstr>六四风波/ 大屠杀</vt:lpstr>
      <vt:lpstr>PowerPoint 簡報</vt:lpstr>
      <vt:lpstr>1949年后「新中国」的连串运动</vt:lpstr>
      <vt:lpstr>死一个人是悲剧，死一百万人则只是个数字！    -斯大林- （引用德国记者库尔特‧图霍斯基Kurt Tucholsky）</vt:lpstr>
      <vt:lpstr>PowerPoint 簡報</vt:lpstr>
      <vt:lpstr>3. 相信神最后会遵守祂的承诺（vv. 7-11, 17-21）</vt:lpstr>
      <vt:lpstr>PowerPoint 簡報</vt:lpstr>
      <vt:lpstr>PowerPoint 簡報</vt:lpstr>
      <vt:lpstr>PowerPoint 簡報</vt:lpstr>
      <vt:lpstr>结语：诗歌〈因着信〉曲、词：卢永亨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講題：「憑著信」 經文：創世記15章</dc:title>
  <dc:creator>Jonathan Tsoi</dc:creator>
  <cp:lastModifiedBy>Jonathan Tsoi</cp:lastModifiedBy>
  <cp:revision>107</cp:revision>
  <dcterms:created xsi:type="dcterms:W3CDTF">2018-05-23T10:15:54Z</dcterms:created>
  <dcterms:modified xsi:type="dcterms:W3CDTF">2018-06-01T21:10:33Z</dcterms:modified>
</cp:coreProperties>
</file>