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slideLayouts/slideLayout21.xml" ContentType="application/vnd.openxmlformats-officedocument.presentationml.slideLayout+xml"/>
  <Override PartName="/ppt/theme/theme12.xml" ContentType="application/vnd.openxmlformats-officedocument.theme+xml"/>
  <Override PartName="/ppt/slideLayouts/slideLayout22.xml" ContentType="application/vnd.openxmlformats-officedocument.presentationml.slideLayout+xml"/>
  <Override PartName="/ppt/theme/theme13.xml" ContentType="application/vnd.openxmlformats-officedocument.theme+xml"/>
  <Override PartName="/ppt/slideLayouts/slideLayout23.xml" ContentType="application/vnd.openxmlformats-officedocument.presentationml.slideLayout+xml"/>
  <Override PartName="/ppt/theme/theme14.xml" ContentType="application/vnd.openxmlformats-officedocument.theme+xml"/>
  <Override PartName="/ppt/slideLayouts/slideLayout24.xml" ContentType="application/vnd.openxmlformats-officedocument.presentationml.slideLayout+xml"/>
  <Override PartName="/ppt/theme/theme15.xml" ContentType="application/vnd.openxmlformats-officedocument.theme+xml"/>
  <Override PartName="/ppt/slideLayouts/slideLayout25.xml" ContentType="application/vnd.openxmlformats-officedocument.presentationml.slideLayout+xml"/>
  <Override PartName="/ppt/theme/theme16.xml" ContentType="application/vnd.openxmlformats-officedocument.theme+xml"/>
  <Override PartName="/ppt/slideLayouts/slideLayout2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  <p:sldMasterId id="2147483663" r:id="rId4"/>
    <p:sldMasterId id="2147483665" r:id="rId5"/>
    <p:sldMasterId id="2147483667" r:id="rId6"/>
    <p:sldMasterId id="2147483669" r:id="rId7"/>
    <p:sldMasterId id="2147483671" r:id="rId8"/>
    <p:sldMasterId id="2147483673" r:id="rId9"/>
    <p:sldMasterId id="2147483675" r:id="rId10"/>
    <p:sldMasterId id="2147483677" r:id="rId11"/>
    <p:sldMasterId id="2147483679" r:id="rId12"/>
    <p:sldMasterId id="2147483681" r:id="rId13"/>
    <p:sldMasterId id="2147483683" r:id="rId14"/>
    <p:sldMasterId id="2147483685" r:id="rId15"/>
    <p:sldMasterId id="2147483687" r:id="rId16"/>
    <p:sldMasterId id="2147483689" r:id="rId17"/>
  </p:sldMasterIdLst>
  <p:notesMasterIdLst>
    <p:notesMasterId r:id="rId33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822D1-972B-44D7-8C11-656A5BA6C517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EEAFC-ACBC-4094-BBA5-29297DB3C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2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2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8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42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8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1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7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3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24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99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666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50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0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63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74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54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53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70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1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81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56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2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91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82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1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2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3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4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5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24DC-1204-4663-9859-5583EBDA9BF4}" type="datetimeFigureOut">
              <a:rPr lang="de-DE" smtClean="0"/>
              <a:t>27.05.2018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DAD42-5EA3-4CAD-949E-2A4B8F6ACA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71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2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9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8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6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2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3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4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2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platzhalter 1"/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ACFC1-C3E5-40D9-8AB5-62445C32BC07}" type="datetimeFigureOut">
              <a:rPr lang="de-DE" altLang="zh-CN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27.05.2018</a:t>
            </a:fld>
            <a:endParaRPr lang="de-DE" altLang="zh-CN">
              <a:latin typeface="Arial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>
              <a:latin typeface="Arial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6BCB6-2734-4EE0-889D-203E336355DE}" type="slidenum">
              <a:rPr lang="de-DE" altLang="zh-CN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>
              <a:latin typeface="Arial" charset="0"/>
              <a:cs typeface="Arial" charset="0"/>
            </a:endParaRPr>
          </a:p>
        </p:txBody>
      </p:sp>
      <p:pic>
        <p:nvPicPr>
          <p:cNvPr id="13319" name="Picture 4" descr="mgj_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6624638" cy="0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4400">
              <a:ln>
                <a:solidFill>
                  <a:srgbClr val="92D050"/>
                </a:solidFill>
              </a:ln>
              <a:solidFill>
                <a:prstClr val="black"/>
              </a:solidFill>
              <a:latin typeface="Arial" pitchFamily="34" charset="0"/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824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4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2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6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4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6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DDDE1-957B-448E-AF4C-2D4F20D80FF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2018/5/27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B4233C-5891-4F9B-B3EE-E7866BCDC6C5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4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讲题：「为何要悔改？」</a:t>
            </a:r>
            <a:br>
              <a:rPr lang="zh-TW" altLang="zh-TW" sz="4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zh-TW" altLang="zh-TW" sz="4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经文：路</a:t>
            </a:r>
            <a:r>
              <a:rPr lang="" altLang="zh-TW" sz="4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13.</a:t>
            </a:r>
            <a:r>
              <a:rPr lang="en-US" altLang="zh-TW" sz="48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1-9</a:t>
            </a:r>
            <a:endParaRPr lang="zh-TW" altLang="en-US" sz="48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3200" dirty="0"/>
              <a:t>蔡定邦老师</a:t>
            </a:r>
            <a:endParaRPr lang="en-US" altLang="zh-TW" sz="3200" dirty="0"/>
          </a:p>
          <a:p>
            <a:pPr algn="r"/>
            <a:r>
              <a:rPr lang="zh-TW" altLang="en-US" sz="3200" dirty="0"/>
              <a:t>德华福音会</a:t>
            </a:r>
          </a:p>
        </p:txBody>
      </p:sp>
    </p:spTree>
    <p:extLst>
      <p:ext uri="{BB962C8B-B14F-4D97-AF65-F5344CB8AC3E}">
        <p14:creationId xmlns:p14="http://schemas.microsoft.com/office/powerpoint/2010/main" val="25641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三、</a:t>
            </a:r>
            <a:r>
              <a:rPr lang="zh-TW" altLang="zh-TW" sz="4400" b="1" dirty="0"/>
              <a:t>我们为何要悔改？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8119814" cy="44862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/>
              <a:t> </a:t>
            </a:r>
            <a:r>
              <a:rPr lang="zh-TW" altLang="zh-TW" sz="3200" dirty="0"/>
              <a:t>今</a:t>
            </a:r>
            <a:r>
              <a:rPr lang="zh-TW" altLang="en-US" sz="3200" dirty="0"/>
              <a:t>天</a:t>
            </a:r>
            <a:r>
              <a:rPr lang="zh-TW" altLang="zh-TW" sz="3200" dirty="0"/>
              <a:t>社会的问题，和我们不是无关</a:t>
            </a:r>
            <a:endParaRPr lang="en-US" altLang="zh-TW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3200" dirty="0"/>
              <a:t>马</a:t>
            </a:r>
            <a:r>
              <a:rPr lang="zh-TW" altLang="zh-TW" sz="3200" dirty="0"/>
              <a:t>太</a:t>
            </a:r>
            <a:r>
              <a:rPr lang="en-US" altLang="zh-TW" sz="3200" dirty="0"/>
              <a:t>25</a:t>
            </a:r>
            <a:r>
              <a:rPr lang="zh-TW" altLang="en-US" sz="3200" dirty="0"/>
              <a:t>章</a:t>
            </a:r>
            <a:r>
              <a:rPr lang="zh-TW" altLang="zh-TW" sz="3200" dirty="0"/>
              <a:t>审判绵羊</a:t>
            </a:r>
            <a:r>
              <a:rPr lang="zh-TW" altLang="en-US" sz="3200" dirty="0"/>
              <a:t>（义人）</a:t>
            </a:r>
            <a:r>
              <a:rPr lang="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" altLang="zh-TW" sz="3200" dirty="0"/>
              <a:t> </a:t>
            </a:r>
            <a:r>
              <a:rPr lang="zh-TW" altLang="zh-TW" sz="3200" dirty="0"/>
              <a:t>山羊</a:t>
            </a:r>
            <a:r>
              <a:rPr lang="zh-TW" altLang="en-US" sz="3200" dirty="0"/>
              <a:t>（罪人）的比喻中，</a:t>
            </a:r>
            <a:r>
              <a:rPr lang="zh-TW" altLang="zh-TW" sz="3200" dirty="0"/>
              <a:t>罪</a:t>
            </a:r>
            <a:r>
              <a:rPr lang="zh-TW" altLang="en-US" sz="3200" dirty="0"/>
              <a:t>：</a:t>
            </a:r>
            <a:endParaRPr lang="en-US" altLang="zh-TW" sz="3200" dirty="0"/>
          </a:p>
          <a:p>
            <a:pPr marL="1200150" lvl="2" indent="-514350">
              <a:buFont typeface="+mj-lt"/>
              <a:buAutoNum type="arabicPeriod"/>
            </a:pPr>
            <a:r>
              <a:rPr lang="en-US" altLang="zh-TW" sz="3200" dirty="0"/>
              <a:t> </a:t>
            </a:r>
            <a:r>
              <a:rPr lang="zh-TW" altLang="zh-TW" sz="3200" dirty="0">
                <a:solidFill>
                  <a:srgbClr val="FF0000"/>
                </a:solidFill>
              </a:rPr>
              <a:t>干犯</a:t>
            </a:r>
            <a:r>
              <a:rPr lang="zh-TW" altLang="zh-TW" sz="3200" dirty="0"/>
              <a:t>的罪（</a:t>
            </a:r>
            <a:r>
              <a:rPr lang="en-US" altLang="zh-TW" sz="3200" dirty="0"/>
              <a:t>sin of </a:t>
            </a:r>
            <a:r>
              <a:rPr lang="en-US" altLang="zh-TW" sz="3200" dirty="0">
                <a:solidFill>
                  <a:srgbClr val="FF0000"/>
                </a:solidFill>
              </a:rPr>
              <a:t>commission</a:t>
            </a:r>
            <a:r>
              <a:rPr lang="zh-TW" altLang="zh-TW" sz="3200" dirty="0"/>
              <a:t>）</a:t>
            </a:r>
            <a:r>
              <a:rPr lang="en-US" altLang="zh-TW" sz="3200" dirty="0"/>
              <a:t>+</a:t>
            </a:r>
          </a:p>
          <a:p>
            <a:pPr marL="1200150" lvl="2" indent="-514350">
              <a:buFont typeface="+mj-lt"/>
              <a:buAutoNum type="arabicPeriod"/>
            </a:pPr>
            <a:r>
              <a:rPr lang="en-US" altLang="zh-TW" sz="3200" dirty="0"/>
              <a:t> </a:t>
            </a:r>
            <a:r>
              <a:rPr lang="zh-TW" altLang="zh-TW" sz="3200" dirty="0">
                <a:solidFill>
                  <a:srgbClr val="FF0000"/>
                </a:solidFill>
              </a:rPr>
              <a:t>疏忽</a:t>
            </a:r>
            <a:r>
              <a:rPr lang="zh-TW" altLang="zh-TW" sz="3200" dirty="0"/>
              <a:t>的罪（</a:t>
            </a:r>
            <a:r>
              <a:rPr lang="en-US" altLang="zh-TW" sz="3200" dirty="0"/>
              <a:t>sin of </a:t>
            </a:r>
            <a:r>
              <a:rPr lang="en-US" altLang="zh-TW" sz="3200" dirty="0">
                <a:solidFill>
                  <a:srgbClr val="FF0000"/>
                </a:solidFill>
              </a:rPr>
              <a:t>omission</a:t>
            </a:r>
            <a:r>
              <a:rPr lang="zh-TW" altLang="zh-TW" sz="3200" dirty="0"/>
              <a:t>）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/>
              <a:t> </a:t>
            </a:r>
            <a:r>
              <a:rPr lang="zh-TW" altLang="en-US" sz="3200" dirty="0"/>
              <a:t>相对于神我们都是罪人，每日都犯大大小小的罪得罪神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/>
              <a:t> </a:t>
            </a:r>
            <a:r>
              <a:rPr lang="zh-TW" altLang="zh-HK" sz="3200" dirty="0"/>
              <a:t>我们都不是绝对，心态上须承认自己有错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285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b="1" dirty="0"/>
              <a:t>三、我们</a:t>
            </a:r>
            <a:r>
              <a:rPr lang="zh-TW" altLang="en-US" sz="4400" b="1" dirty="0"/>
              <a:t>为何</a:t>
            </a:r>
            <a:r>
              <a:rPr lang="zh-TW" altLang="zh-TW" sz="4400" b="1" dirty="0"/>
              <a:t>要悔改</a:t>
            </a:r>
            <a:r>
              <a:rPr lang="zh-TW" altLang="en-US" sz="4400" b="1" dirty="0"/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sz="3200" dirty="0"/>
              <a:t>耶稣咒诅无花果树（太</a:t>
            </a:r>
            <a:r>
              <a:rPr lang="en-US" altLang="zh-TW" sz="3200" dirty="0"/>
              <a:t>21.18-19</a:t>
            </a:r>
            <a:r>
              <a:rPr lang="zh-TW" altLang="zh-TW" sz="3200" dirty="0"/>
              <a:t>；可</a:t>
            </a:r>
            <a:r>
              <a:rPr lang="en-US" altLang="zh-TW" sz="3200" dirty="0"/>
              <a:t>11.12-14</a:t>
            </a:r>
            <a:r>
              <a:rPr lang="zh-TW" altLang="zh-TW" sz="3200" dirty="0"/>
              <a:t>）</a:t>
            </a:r>
            <a:r>
              <a:rPr lang="en-US" altLang="zh-TW" sz="3200" dirty="0"/>
              <a:t>// </a:t>
            </a:r>
            <a:r>
              <a:rPr lang="zh-TW" altLang="zh-TW" sz="3200" dirty="0"/>
              <a:t>耶稣的比喻（路</a:t>
            </a:r>
            <a:r>
              <a:rPr lang="en-US" altLang="zh-TW" sz="3200" dirty="0"/>
              <a:t>13.6-9</a:t>
            </a:r>
            <a:r>
              <a:rPr lang="zh-TW" altLang="zh-TW" sz="3200" dirty="0"/>
              <a:t>）</a:t>
            </a:r>
            <a:endParaRPr lang="en-US" altLang="zh-TW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3200" dirty="0"/>
              <a:t>耶稣咒诅无花果树不结果</a:t>
            </a:r>
            <a:r>
              <a:rPr lang="en-US" altLang="zh-TW" sz="3200" dirty="0"/>
              <a:t> vs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3200" dirty="0"/>
              <a:t>园主打算要砍掉，园丁却建议先</a:t>
            </a:r>
            <a:r>
              <a:rPr lang="zh-TW" altLang="en-US" sz="3200" dirty="0"/>
              <a:t>「</a:t>
            </a:r>
            <a:r>
              <a:rPr lang="zh-TW" altLang="zh-TW" sz="3200" dirty="0"/>
              <a:t>留着，掘开土，加上粪」</a:t>
            </a:r>
            <a:r>
              <a:rPr lang="zh-TW" altLang="en-US" sz="3200" dirty="0"/>
              <a:t>，</a:t>
            </a:r>
            <a:r>
              <a:rPr lang="zh-TW" altLang="zh-TW" sz="3200" dirty="0"/>
              <a:t>再不结果子才砍掉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Times New Roman"/>
                <a:cs typeface="Times New Roman"/>
              </a:rPr>
              <a:t>→</a:t>
            </a:r>
            <a:r>
              <a:rPr lang="zh-TW" altLang="zh-TW" sz="3200" dirty="0"/>
              <a:t>上帝给人许多机会，但先要悔改，否则定必灭亡。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308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l"/>
            </a:pPr>
            <a:r>
              <a:rPr lang="zh-TW" altLang="zh-TW" sz="3200" dirty="0"/>
              <a:t>日本、台湾经常地震！</a:t>
            </a:r>
            <a:endParaRPr lang="en-US" altLang="zh-TW" sz="3200" dirty="0"/>
          </a:p>
          <a:p>
            <a:pPr lvl="0">
              <a:buFont typeface="Wingdings" panose="05000000000000000000" pitchFamily="2" charset="2"/>
              <a:buChar char="l"/>
            </a:pPr>
            <a:r>
              <a:rPr lang="zh-TW" altLang="zh-TW" sz="3200" dirty="0"/>
              <a:t>中国古代帝王会为着天灾频繁而</a:t>
            </a:r>
            <a:r>
              <a:rPr lang="zh-TW" altLang="en-US" sz="3200" dirty="0"/>
              <a:t>有</a:t>
            </a:r>
            <a:endParaRPr lang="en-US" altLang="zh-TW" sz="3200" dirty="0"/>
          </a:p>
          <a:p>
            <a:pPr marL="0" lvl="0" indent="0" algn="ctr">
              <a:buNone/>
            </a:pPr>
            <a:r>
              <a:rPr lang="zh-TW" altLang="zh-TW" sz="4400" b="1" dirty="0">
                <a:solidFill>
                  <a:srgbClr val="FF0000"/>
                </a:solidFill>
              </a:rPr>
              <a:t>罪己诏</a:t>
            </a:r>
            <a:endParaRPr lang="en-US" altLang="zh-TW" sz="4400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l"/>
            </a:pPr>
            <a:r>
              <a:rPr lang="zh-TW" altLang="en-US" sz="3200" dirty="0"/>
              <a:t>→</a:t>
            </a:r>
            <a:r>
              <a:rPr lang="zh-TW" altLang="zh-TW" sz="3200" dirty="0"/>
              <a:t>即代表人民向上天求饶恕，</a:t>
            </a:r>
            <a:r>
              <a:rPr lang="zh-TW" altLang="en-US" sz="3200" dirty="0"/>
              <a:t>罪责自己，</a:t>
            </a:r>
            <a:r>
              <a:rPr lang="zh-TW" altLang="zh-TW" sz="3200" dirty="0"/>
              <a:t>而诏告天下。</a:t>
            </a:r>
            <a:endParaRPr lang="en-US" altLang="zh-TW" sz="3200" dirty="0"/>
          </a:p>
          <a:p>
            <a:pPr lvl="0">
              <a:buFont typeface="Wingdings" panose="05000000000000000000" pitchFamily="2" charset="2"/>
              <a:buChar char="l"/>
            </a:pPr>
            <a:r>
              <a:rPr lang="zh-TW" altLang="zh-TW" sz="3200" dirty="0"/>
              <a:t>而温室效应带来反常气候、极端天气，极冷极热，多了打风</a:t>
            </a:r>
            <a:r>
              <a:rPr lang="en-US" altLang="zh-TW" sz="3200" dirty="0"/>
              <a:t>→</a:t>
            </a:r>
            <a:r>
              <a:rPr lang="zh-TW" altLang="zh-TW" sz="3200" dirty="0"/>
              <a:t>减少开车，</a:t>
            </a:r>
            <a:r>
              <a:rPr lang="zh-TW" altLang="en-US" sz="3200" dirty="0"/>
              <a:t>多乘坐公共交通工具，</a:t>
            </a:r>
            <a:r>
              <a:rPr lang="zh-TW" altLang="zh-TW" sz="3200" dirty="0"/>
              <a:t>家里节省用电。</a:t>
            </a:r>
          </a:p>
        </p:txBody>
      </p:sp>
    </p:spTree>
    <p:extLst>
      <p:ext uri="{BB962C8B-B14F-4D97-AF65-F5344CB8AC3E}">
        <p14:creationId xmlns:p14="http://schemas.microsoft.com/office/powerpoint/2010/main" val="15372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r>
              <a:rPr lang="zh-TW" altLang="en-US" sz="4000" b="1" dirty="0">
                <a:solidFill>
                  <a:srgbClr val="FF0000"/>
                </a:solidFill>
              </a:rPr>
              <a:t>亲爱的弟兄啊，有一件事你们不可忘记，就是主看一日如千年，千年如一日。主所应许的尚未成就，有人以为他是耽延，其实不是耽延，乃是宽容你们，不愿有一人沉沦，乃愿人人都悔改。</a:t>
            </a:r>
            <a:r>
              <a:rPr lang="en-US" altLang="zh-TW" sz="4000" b="1" dirty="0">
                <a:solidFill>
                  <a:srgbClr val="FF0000"/>
                </a:solidFill>
              </a:rPr>
              <a:t>									</a:t>
            </a:r>
            <a:r>
              <a:rPr lang="zh-TW" altLang="en-US" sz="4000" dirty="0"/>
              <a:t>彼后</a:t>
            </a:r>
            <a:r>
              <a:rPr lang="en-US" altLang="zh-TW" sz="4000" dirty="0"/>
              <a:t>3.8-9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7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/>
              <a:t>结语</a:t>
            </a:r>
            <a:r>
              <a:rPr lang="zh-TW" altLang="en-US" sz="4000" b="1" dirty="0"/>
              <a:t>：</a:t>
            </a:r>
            <a:r>
              <a:rPr lang="zh-TW" altLang="zh-HK" sz="4000" b="1" dirty="0"/>
              <a:t>泰泽</a:t>
            </a:r>
            <a:r>
              <a:rPr lang="zh-TW" altLang="en-US" sz="4000" b="1" dirty="0"/>
              <a:t>团体</a:t>
            </a:r>
            <a:r>
              <a:rPr lang="zh-TW" altLang="zh-HK" sz="4000" b="1" dirty="0"/>
              <a:t>和罗哲弟兄的见证</a:t>
            </a:r>
            <a:endParaRPr lang="zh-TW" altLang="en-US" sz="4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05445" cy="4752528"/>
          </a:xfrm>
        </p:spPr>
      </p:pic>
      <p:sp>
        <p:nvSpPr>
          <p:cNvPr id="5" name="文字方塊 4"/>
          <p:cNvSpPr txBox="1"/>
          <p:nvPr/>
        </p:nvSpPr>
        <p:spPr>
          <a:xfrm>
            <a:off x="2771800" y="62373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HK" sz="2400" dirty="0" err="1">
                <a:solidFill>
                  <a:prstClr val="black"/>
                </a:solidFill>
                <a:cs typeface="Arial" charset="0"/>
              </a:rPr>
              <a:t>Taizé</a:t>
            </a:r>
            <a:r>
              <a:rPr lang="en-US" altLang="zh-HK" sz="2400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altLang="zh-HK" sz="2400" dirty="0" err="1">
                <a:solidFill>
                  <a:prstClr val="black"/>
                </a:solidFill>
                <a:cs typeface="Arial" charset="0"/>
              </a:rPr>
              <a:t>Saône</a:t>
            </a:r>
            <a:r>
              <a:rPr lang="en-US" altLang="zh-HK" sz="2400" dirty="0">
                <a:solidFill>
                  <a:prstClr val="black"/>
                </a:solidFill>
                <a:cs typeface="Arial" charset="0"/>
              </a:rPr>
              <a:t>-et-Loire, France</a:t>
            </a:r>
            <a:endParaRPr lang="zh-TW" altLang="zh-HK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5044965" cy="4572000"/>
          </a:xfrm>
        </p:spPr>
      </p:pic>
      <p:sp>
        <p:nvSpPr>
          <p:cNvPr id="9" name="文字方塊 8"/>
          <p:cNvSpPr txBox="1"/>
          <p:nvPr/>
        </p:nvSpPr>
        <p:spPr>
          <a:xfrm>
            <a:off x="2411760" y="5640153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zh-HK" sz="2400" dirty="0">
                <a:solidFill>
                  <a:prstClr val="black"/>
                </a:solidFill>
                <a:cs typeface="Arial" charset="0"/>
              </a:rPr>
              <a:t>Roger Louis </a:t>
            </a:r>
            <a:r>
              <a:rPr lang="en-GB" altLang="zh-HK" sz="2400" dirty="0" err="1">
                <a:solidFill>
                  <a:prstClr val="black"/>
                </a:solidFill>
                <a:cs typeface="Arial" charset="0"/>
              </a:rPr>
              <a:t>Schütz-Marsauche</a:t>
            </a:r>
            <a:r>
              <a:rPr lang="en-GB" altLang="zh-HK" sz="2400" dirty="0">
                <a:solidFill>
                  <a:prstClr val="black"/>
                </a:solidFill>
                <a:cs typeface="Arial" charset="0"/>
              </a:rPr>
              <a:t>/</a:t>
            </a:r>
          </a:p>
          <a:p>
            <a:pPr>
              <a:defRPr/>
            </a:pPr>
            <a:r>
              <a:rPr lang="en-US" altLang="zh-HK" sz="2400" dirty="0">
                <a:solidFill>
                  <a:prstClr val="black"/>
                </a:solidFill>
                <a:cs typeface="Arial" charset="0"/>
              </a:rPr>
              <a:t>“</a:t>
            </a:r>
            <a:r>
              <a:rPr lang="en-GB" altLang="zh-HK" sz="2400" dirty="0">
                <a:solidFill>
                  <a:prstClr val="black"/>
                </a:solidFill>
                <a:cs typeface="Arial" charset="0"/>
              </a:rPr>
              <a:t>Brother Roger</a:t>
            </a:r>
            <a:r>
              <a:rPr lang="en-US" altLang="zh-HK" sz="2400" dirty="0">
                <a:solidFill>
                  <a:prstClr val="black"/>
                </a:solidFill>
                <a:cs typeface="Arial" charset="0"/>
              </a:rPr>
              <a:t>”, 1915-2005</a:t>
            </a:r>
          </a:p>
        </p:txBody>
      </p:sp>
    </p:spTree>
    <p:extLst>
      <p:ext uri="{BB962C8B-B14F-4D97-AF65-F5344CB8AC3E}">
        <p14:creationId xmlns:p14="http://schemas.microsoft.com/office/powerpoint/2010/main" val="40173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/>
              <a:t>引言：</a:t>
            </a:r>
            <a:r>
              <a:rPr lang="en-US" altLang="zh-TW" sz="3600" b="1" dirty="0"/>
              <a:t>2016</a:t>
            </a:r>
            <a:r>
              <a:rPr lang="zh-TW" altLang="en-US" sz="3600" b="1" dirty="0"/>
              <a:t>香港旺角骚乱上星期判刑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83695"/>
          </a:xfrm>
        </p:spPr>
        <p:txBody>
          <a:bodyPr>
            <a:normAutofit/>
          </a:bodyPr>
          <a:lstStyle/>
          <a:p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/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FF0000"/>
                </a:solidFill>
              </a:rPr>
              <a:t>香港是否已经出现政治犯（良心犯）？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9" y="1412776"/>
            <a:ext cx="4775448" cy="249768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52936"/>
            <a:ext cx="4572000" cy="25781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200800" cy="40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/>
              <a:t>德国近年的恐怖袭击</a:t>
            </a:r>
            <a:endParaRPr lang="zh-TW" altLang="en-US" sz="4400" b="1" dirty="0">
              <a:latin typeface="+mn-lt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6655" y="5074932"/>
            <a:ext cx="252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cs typeface="Arial" charset="0"/>
              </a:rPr>
              <a:t>7.04.2018 </a:t>
            </a:r>
            <a:r>
              <a:rPr lang="zh-TW" altLang="en-US" sz="2400" dirty="0">
                <a:solidFill>
                  <a:prstClr val="black"/>
                </a:solidFill>
                <a:cs typeface="Arial" charset="0"/>
              </a:rPr>
              <a:t>明斯特恐袭：</a:t>
            </a:r>
            <a:r>
              <a:rPr lang="en-US" altLang="zh-TW" sz="2400" dirty="0">
                <a:solidFill>
                  <a:prstClr val="black"/>
                </a:solidFill>
                <a:cs typeface="Arial" charset="0"/>
              </a:rPr>
              <a:t>3</a:t>
            </a:r>
            <a:r>
              <a:rPr lang="zh-TW" altLang="en-US" sz="2400" dirty="0">
                <a:solidFill>
                  <a:prstClr val="black"/>
                </a:solidFill>
                <a:cs typeface="Arial" charset="0"/>
              </a:rPr>
              <a:t>死</a:t>
            </a:r>
            <a:r>
              <a:rPr lang="en-US" altLang="zh-TW" sz="2400" dirty="0">
                <a:solidFill>
                  <a:prstClr val="black"/>
                </a:solidFill>
                <a:cs typeface="Arial" charset="0"/>
              </a:rPr>
              <a:t>20</a:t>
            </a:r>
            <a:r>
              <a:rPr lang="zh-TW" altLang="en-US" sz="2400" dirty="0">
                <a:solidFill>
                  <a:prstClr val="black"/>
                </a:solidFill>
                <a:cs typeface="Arial" charset="0"/>
              </a:rPr>
              <a:t>伤</a:t>
            </a:r>
            <a:endParaRPr lang="en-US" altLang="zh-TW" sz="2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3836"/>
            <a:ext cx="3871130" cy="3021897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17322"/>
            <a:ext cx="4536504" cy="302189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427984" y="510804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prstClr val="black"/>
                </a:solidFill>
                <a:cs typeface="Arial" charset="0"/>
              </a:rPr>
              <a:t>19.12.2016 </a:t>
            </a:r>
            <a:r>
              <a:rPr lang="zh-TW" altLang="en-US" sz="2400" dirty="0">
                <a:solidFill>
                  <a:prstClr val="black"/>
                </a:solidFill>
                <a:cs typeface="Arial" charset="0"/>
              </a:rPr>
              <a:t>柏林恐袭</a:t>
            </a:r>
            <a:r>
              <a:rPr lang="en-US" altLang="zh-TW" sz="2400" dirty="0">
                <a:solidFill>
                  <a:prstClr val="black"/>
                </a:solidFill>
                <a:cs typeface="Arial" charset="0"/>
              </a:rPr>
              <a:t>: 12</a:t>
            </a:r>
            <a:r>
              <a:rPr lang="zh-TW" altLang="en-US" sz="2400" dirty="0">
                <a:solidFill>
                  <a:prstClr val="black"/>
                </a:solidFill>
                <a:cs typeface="Arial" charset="0"/>
              </a:rPr>
              <a:t>死</a:t>
            </a:r>
            <a:r>
              <a:rPr lang="en-US" altLang="zh-TW" sz="2400" dirty="0">
                <a:solidFill>
                  <a:prstClr val="black"/>
                </a:solidFill>
                <a:cs typeface="Arial" charset="0"/>
              </a:rPr>
              <a:t>56</a:t>
            </a:r>
            <a:r>
              <a:rPr lang="zh-TW" altLang="en-US" sz="2400" dirty="0">
                <a:solidFill>
                  <a:prstClr val="black"/>
                </a:solidFill>
                <a:cs typeface="Arial" charset="0"/>
              </a:rPr>
              <a:t>伤</a:t>
            </a:r>
          </a:p>
        </p:txBody>
      </p:sp>
    </p:spTree>
    <p:extLst>
      <p:ext uri="{BB962C8B-B14F-4D97-AF65-F5344CB8AC3E}">
        <p14:creationId xmlns:p14="http://schemas.microsoft.com/office/powerpoint/2010/main" val="16653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3600" b="1" dirty="0"/>
              <a:t>一、</a:t>
            </a:r>
            <a:r>
              <a:rPr lang="zh-TW" altLang="zh-TW" sz="3600" b="1" dirty="0"/>
              <a:t>我们能否以暴易暴？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340768"/>
            <a:ext cx="4737720" cy="51938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sz="3200" b="1" dirty="0"/>
              <a:t>面对暴力挑衅，我们能否以暴易暴？</a:t>
            </a:r>
            <a:endParaRPr lang="" altLang="zh-TW" sz="32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/>
              <a:t>V. 1</a:t>
            </a:r>
            <a:r>
              <a:rPr lang="zh-HK" altLang="zh-TW" sz="3200" dirty="0"/>
              <a:t>：彼拉多使加利利人的血搀杂在他们祭物中的事</a:t>
            </a:r>
            <a:r>
              <a:rPr lang="en-US" altLang="zh-TW" sz="3200" dirty="0"/>
              <a:t>=</a:t>
            </a:r>
            <a:r>
              <a:rPr lang="zh-TW" altLang="en-US" sz="3200" dirty="0"/>
              <a:t>？？</a:t>
            </a:r>
            <a:endParaRPr lang="en-US" altLang="zh-TW" sz="3200" dirty="0"/>
          </a:p>
          <a:p>
            <a:endParaRPr lang="zh-TW" altLang="en-US" sz="3200" dirty="0"/>
          </a:p>
        </p:txBody>
      </p:sp>
      <p:pic>
        <p:nvPicPr>
          <p:cNvPr id="4" name="圖片 3" descr="Josephus-Antiquit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2751" y="1690689"/>
            <a:ext cx="2304256" cy="347527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343548" y="547954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犹太史家约瑟夫</a:t>
            </a:r>
            <a:endParaRPr lang="en-US" altLang="zh-TW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de-DE" altLang="zh-TW" dirty="0">
                <a:solidFill>
                  <a:prstClr val="black"/>
                </a:solidFill>
                <a:cs typeface="Arial" charset="0"/>
              </a:rPr>
              <a:t>Flavius Josephus</a:t>
            </a:r>
          </a:p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（主后</a:t>
            </a:r>
            <a:r>
              <a:rPr lang="en-US" altLang="zh-TW" dirty="0">
                <a:solidFill>
                  <a:prstClr val="black"/>
                </a:solidFill>
                <a:cs typeface="Arial" charset="0"/>
              </a:rPr>
              <a:t>37-100</a:t>
            </a: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年）</a:t>
            </a:r>
            <a:endParaRPr lang="en-US" altLang="zh-TW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95736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犹太奋锐党</a:t>
            </a:r>
            <a:r>
              <a:rPr lang="en-US" altLang="zh-TW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de-DE" altLang="zh-TW" dirty="0">
                <a:solidFill>
                  <a:prstClr val="black"/>
                </a:solidFill>
                <a:cs typeface="Arial" charset="0"/>
              </a:rPr>
              <a:t>Judean Zealots)</a:t>
            </a:r>
            <a:endParaRPr lang="zh-TW" altLang="en-US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56181"/>
            <a:ext cx="3641398" cy="22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/>
              <a:t>V. 4</a:t>
            </a:r>
            <a:r>
              <a:rPr lang="zh-TW" altLang="zh-TW" sz="3200" dirty="0"/>
              <a:t>：</a:t>
            </a:r>
            <a:r>
              <a:rPr lang="zh-HK" altLang="zh-TW" sz="3200" dirty="0"/>
              <a:t>西罗亚楼倒塌，压死了十八个人</a:t>
            </a:r>
            <a:endParaRPr lang="zh-TW" altLang="en-US" sz="3200" dirty="0"/>
          </a:p>
        </p:txBody>
      </p:sp>
      <p:pic>
        <p:nvPicPr>
          <p:cNvPr id="4" name="圖片 3" descr="Tower-of-Siloa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5731982" cy="39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Pontius-Pi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154" y="1504408"/>
            <a:ext cx="2160240" cy="3214575"/>
          </a:xfrm>
        </p:spPr>
      </p:pic>
      <p:sp>
        <p:nvSpPr>
          <p:cNvPr id="5" name="文字方塊 4"/>
          <p:cNvSpPr txBox="1"/>
          <p:nvPr/>
        </p:nvSpPr>
        <p:spPr>
          <a:xfrm>
            <a:off x="1198166" y="4801931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本丢</a:t>
            </a:r>
            <a:r>
              <a:rPr lang="en-US" altLang="zh-TW" dirty="0">
                <a:solidFill>
                  <a:prstClr val="black"/>
                </a:solidFill>
                <a:cs typeface="Arial" charset="0"/>
              </a:rPr>
              <a:t>‧</a:t>
            </a: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彼拉多</a:t>
            </a:r>
            <a:endParaRPr lang="de-DE" altLang="zh-TW" dirty="0">
              <a:solidFill>
                <a:prstClr val="black"/>
              </a:solidFill>
              <a:cs typeface="Arial" charset="0"/>
            </a:endParaRPr>
          </a:p>
          <a:p>
            <a:pPr algn="ctr">
              <a:defRPr/>
            </a:pPr>
            <a:r>
              <a:rPr lang="de-DE" altLang="zh-TW" dirty="0">
                <a:solidFill>
                  <a:prstClr val="black"/>
                </a:solidFill>
                <a:cs typeface="Arial" charset="0"/>
              </a:rPr>
              <a:t>Pontius Pilate</a:t>
            </a:r>
          </a:p>
          <a:p>
            <a:pPr algn="ctr">
              <a:defRPr/>
            </a:pP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犹太省总督</a:t>
            </a:r>
            <a:endParaRPr lang="de-DE" altLang="zh-TW" dirty="0">
              <a:solidFill>
                <a:prstClr val="black"/>
              </a:solidFill>
              <a:cs typeface="Arial" charset="0"/>
            </a:endParaRPr>
          </a:p>
          <a:p>
            <a:pPr algn="ctr">
              <a:defRPr/>
            </a:pP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（主后</a:t>
            </a:r>
            <a:r>
              <a:rPr lang="en-US" altLang="zh-TW" dirty="0">
                <a:solidFill>
                  <a:prstClr val="black"/>
                </a:solidFill>
                <a:cs typeface="Arial" charset="0"/>
              </a:rPr>
              <a:t>26-36</a:t>
            </a: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年）</a:t>
            </a:r>
          </a:p>
        </p:txBody>
      </p:sp>
      <p:pic>
        <p:nvPicPr>
          <p:cNvPr id="9" name="圖片 8" descr="0,,788131_4,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611446"/>
            <a:ext cx="2324100" cy="314325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423064" y="5078929"/>
            <a:ext cx="307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德国国会大火</a:t>
            </a:r>
            <a:r>
              <a:rPr lang="de-DE" altLang="zh-TW" dirty="0">
                <a:solidFill>
                  <a:prstClr val="black"/>
                </a:solidFill>
                <a:cs typeface="Arial" charset="0"/>
              </a:rPr>
              <a:t> 27</a:t>
            </a:r>
            <a:r>
              <a:rPr lang="en-US" altLang="zh-TW" dirty="0">
                <a:solidFill>
                  <a:prstClr val="black"/>
                </a:solidFill>
                <a:cs typeface="Arial" charset="0"/>
              </a:rPr>
              <a:t>.02.</a:t>
            </a:r>
            <a:r>
              <a:rPr lang="de-DE" altLang="zh-TW" dirty="0">
                <a:solidFill>
                  <a:prstClr val="black"/>
                </a:solidFill>
                <a:cs typeface="Arial" charset="0"/>
              </a:rPr>
              <a:t>1933</a:t>
            </a:r>
            <a:r>
              <a:rPr lang="en-US" altLang="zh-TW" dirty="0">
                <a:solidFill>
                  <a:prstClr val="black"/>
                </a:solidFill>
                <a:cs typeface="Arial" charset="0"/>
              </a:rPr>
              <a:t>@</a:t>
            </a:r>
            <a:endParaRPr lang="de-DE" altLang="zh-TW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希特勒成为德国总理</a:t>
            </a:r>
            <a:r>
              <a:rPr lang="en-US" altLang="zh-TW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zh-TW" altLang="en-US" dirty="0">
                <a:solidFill>
                  <a:prstClr val="black"/>
                </a:solidFill>
                <a:cs typeface="Arial" charset="0"/>
              </a:rPr>
              <a:t>个月后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96" y="1965886"/>
            <a:ext cx="20955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400" b="1" dirty="0"/>
              <a:t>二、天国近了，你们要悔改！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你们若不悔改，都要如此灭亡！</a:t>
            </a:r>
            <a:r>
              <a:rPr lang="zh-TW" altLang="en-US" sz="3200" dirty="0"/>
              <a:t>（</a:t>
            </a:r>
            <a:r>
              <a:rPr lang="en-US" altLang="zh-TW" sz="3200" dirty="0"/>
              <a:t>3, 5</a:t>
            </a:r>
            <a:r>
              <a:rPr lang="zh-TW" altLang="en-US" sz="3200" dirty="0"/>
              <a:t>节）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3200" dirty="0"/>
              <a:t>为何耶稣要</a:t>
            </a:r>
            <a:r>
              <a:rPr lang="zh-TW" altLang="en-US" sz="3200" dirty="0"/>
              <a:t>其他</a:t>
            </a:r>
            <a:r>
              <a:rPr lang="zh-TW" altLang="zh-TW" sz="3200" dirty="0"/>
              <a:t>在场的人悔改，甚至警告若然不悔改，都要同样灭亡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/>
              <a:t>试图推翻罗马统治的加利利人 </a:t>
            </a:r>
            <a:r>
              <a:rPr lang="en-US" altLang="zh-TW" sz="3200" dirty="0"/>
              <a:t>vs </a:t>
            </a:r>
            <a:r>
              <a:rPr lang="zh-TW" altLang="en-US" sz="3200" dirty="0"/>
              <a:t>彼拉多之间的仇恨所种的恶果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/>
              <a:t>为何耶稣把它们算在其他人不相干的人身上？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4895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83560"/>
            <a:ext cx="8568952" cy="4572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sz="3200" dirty="0"/>
              <a:t>甚么叫「悔改」（</a:t>
            </a:r>
            <a:r>
              <a:rPr lang="en-US" altLang="zh-TW" sz="3200" i="1" dirty="0" err="1"/>
              <a:t>metanoeō</a:t>
            </a:r>
            <a:r>
              <a:rPr lang="zh-TW" altLang="zh-TW" sz="3200" dirty="0"/>
              <a:t>；名词：</a:t>
            </a:r>
            <a:r>
              <a:rPr lang="en-US" altLang="zh-TW" sz="3200" i="1" dirty="0" err="1"/>
              <a:t>metanoia</a:t>
            </a:r>
            <a:r>
              <a:rPr lang="zh-TW" altLang="zh-TW" sz="3200" dirty="0"/>
              <a:t>）？</a:t>
            </a:r>
            <a:endParaRPr lang="en-US" altLang="zh-TW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HK" altLang="zh-TW" sz="3200" dirty="0"/>
              <a:t>希腊文</a:t>
            </a:r>
            <a:r>
              <a:rPr lang="en-US" altLang="zh-TW" sz="3200" i="1" dirty="0" err="1"/>
              <a:t>metanoeō</a:t>
            </a:r>
            <a:r>
              <a:rPr lang="en-US" altLang="zh-TW" sz="3200" dirty="0"/>
              <a:t> = </a:t>
            </a:r>
            <a:r>
              <a:rPr lang="en-US" altLang="zh-TW" sz="3200" i="1" dirty="0"/>
              <a:t>meta</a:t>
            </a:r>
            <a:r>
              <a:rPr lang="zh-HK" altLang="zh-TW" sz="3200" dirty="0"/>
              <a:t>（改变）</a:t>
            </a:r>
            <a:r>
              <a:rPr lang="en-US" altLang="zh-TW" sz="3200" i="1" dirty="0"/>
              <a:t>+ nous</a:t>
            </a:r>
            <a:r>
              <a:rPr lang="zh-HK" altLang="zh-TW" sz="3200" dirty="0"/>
              <a:t>（心思）</a:t>
            </a:r>
            <a:endParaRPr lang="en-US" altLang="zh-HK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HK" altLang="zh-TW" sz="3200" dirty="0"/>
              <a:t>来自希伯来文</a:t>
            </a:r>
            <a:r>
              <a:rPr lang="en-US" altLang="zh-TW" sz="3200" i="1" dirty="0" err="1"/>
              <a:t>shûv</a:t>
            </a:r>
            <a:endParaRPr lang="en-US" altLang="zh-TW" sz="3200" i="1" dirty="0"/>
          </a:p>
          <a:p>
            <a:pPr marL="1225296" lvl="2" indent="-457200">
              <a:buFont typeface="Wingdings" pitchFamily="2" charset="2"/>
              <a:buAutoNum type="circleNumWdWhitePlain"/>
            </a:pPr>
            <a:r>
              <a:rPr lang="en-US" altLang="zh-TW" sz="3200" dirty="0"/>
              <a:t>-</a:t>
            </a:r>
            <a:r>
              <a:rPr lang="en-US" altLang="zh-TW" sz="3200" dirty="0" err="1"/>
              <a:t>ve</a:t>
            </a:r>
            <a:r>
              <a:rPr lang="en-US" altLang="zh-TW" sz="3200" dirty="0"/>
              <a:t>  </a:t>
            </a:r>
            <a:r>
              <a:rPr lang="zh-TW" altLang="zh-TW" sz="3200" dirty="0"/>
              <a:t>改变</a:t>
            </a:r>
            <a:r>
              <a:rPr lang="en-US" altLang="zh-TW" sz="3200" dirty="0"/>
              <a:t>(</a:t>
            </a:r>
            <a:r>
              <a:rPr lang="zh-TW" altLang="zh-TW" sz="3200" dirty="0"/>
              <a:t>方向</a:t>
            </a:r>
            <a:r>
              <a:rPr lang="en-US" altLang="zh-TW" sz="3200" dirty="0"/>
              <a:t>)-</a:t>
            </a:r>
            <a:r>
              <a:rPr lang="zh-TW" altLang="zh-TW" sz="3200" dirty="0"/>
              <a:t>过去行正路</a:t>
            </a:r>
            <a:r>
              <a:rPr lang="zh-TW" altLang="en-US" sz="3200" dirty="0"/>
              <a:t>，现在</a:t>
            </a:r>
            <a:r>
              <a:rPr lang="zh-TW" altLang="zh-TW" sz="3200" dirty="0"/>
              <a:t>学坏、走歪路</a:t>
            </a:r>
            <a:endParaRPr lang="en-US" altLang="zh-TW" sz="3200" dirty="0"/>
          </a:p>
          <a:p>
            <a:pPr marL="1225296" lvl="2" indent="-457200">
              <a:buFont typeface="Wingdings" pitchFamily="2" charset="2"/>
              <a:buAutoNum type="circleNumWdWhitePlain"/>
            </a:pPr>
            <a:r>
              <a:rPr lang="en-US" altLang="zh-TW" sz="3200" dirty="0"/>
              <a:t>+</a:t>
            </a:r>
            <a:r>
              <a:rPr lang="en-US" altLang="zh-TW" sz="3200" dirty="0" err="1"/>
              <a:t>ve</a:t>
            </a:r>
            <a:r>
              <a:rPr lang="en-US" altLang="zh-TW" sz="3200" dirty="0"/>
              <a:t> </a:t>
            </a:r>
            <a:r>
              <a:rPr lang="zh-TW" altLang="zh-TW" sz="3200" dirty="0"/>
              <a:t>过去行恶、做坏事，</a:t>
            </a:r>
            <a:r>
              <a:rPr lang="en-US" altLang="zh-TW" sz="3200" i="1" dirty="0" err="1"/>
              <a:t>shûv</a:t>
            </a:r>
            <a:r>
              <a:rPr lang="zh-TW" altLang="zh-TW" sz="3200" dirty="0"/>
              <a:t>变成走正路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636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sz="3200" dirty="0"/>
              <a:t>听到「</a:t>
            </a:r>
            <a:r>
              <a:rPr lang="zh-HK" altLang="zh-TW" sz="3200" dirty="0"/>
              <a:t>加利利人流血」</a:t>
            </a:r>
            <a:r>
              <a:rPr lang="en-US" altLang="zh-TW" sz="3200" dirty="0"/>
              <a:t>+ </a:t>
            </a:r>
            <a:r>
              <a:rPr lang="zh-HK" altLang="zh-TW" sz="3200" dirty="0"/>
              <a:t>讲到「西罗亚楼倒塌」</a:t>
            </a:r>
            <a:r>
              <a:rPr lang="zh-HK" altLang="en-US" sz="3200" dirty="0">
                <a:latin typeface="Times New Roman"/>
                <a:cs typeface="Times New Roman"/>
              </a:rPr>
              <a:t>→ </a:t>
            </a:r>
            <a:r>
              <a:rPr lang="zh-HK" altLang="zh-TW" sz="3200" dirty="0"/>
              <a:t>你们若不悔改，都同样要灭亡！（</a:t>
            </a:r>
            <a:r>
              <a:rPr lang="en-US" altLang="zh-TW" sz="3200" dirty="0"/>
              <a:t>vv. 3, 5</a:t>
            </a:r>
            <a:r>
              <a:rPr lang="zh-HK" altLang="zh-TW" sz="3200" dirty="0"/>
              <a:t>）</a:t>
            </a:r>
            <a:endParaRPr lang="en-US" altLang="zh-HK" sz="32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dirty="0"/>
              <a:t>13:1</a:t>
            </a:r>
            <a:r>
              <a:rPr lang="zh-TW" altLang="zh-TW" sz="3200" dirty="0"/>
              <a:t>：</a:t>
            </a:r>
            <a:r>
              <a:rPr lang="zh-TW" altLang="en-US" sz="3200" dirty="0"/>
              <a:t>「</a:t>
            </a:r>
            <a:r>
              <a:rPr lang="zh-TW" altLang="zh-TW" sz="3200" dirty="0"/>
              <a:t>正当那时</a:t>
            </a:r>
            <a:r>
              <a:rPr lang="zh-TW" altLang="en-US" sz="3200" dirty="0"/>
              <a:t>」</a:t>
            </a:r>
            <a:r>
              <a:rPr lang="zh-TW" altLang="en-US" sz="3200" dirty="0">
                <a:latin typeface="Times New Roman"/>
                <a:cs typeface="Times New Roman"/>
              </a:rPr>
              <a:t>→</a:t>
            </a:r>
            <a:r>
              <a:rPr lang="en-US" altLang="zh-TW" sz="3200" dirty="0"/>
              <a:t>12:54-56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3200" dirty="0"/>
              <a:t>耶稣讽刺那些「假冒为善」的人，懂得分辨天气，</a:t>
            </a:r>
            <a:r>
              <a:rPr lang="zh-TW" altLang="zh-HK" sz="3200" dirty="0"/>
              <a:t> 却对时代无知</a:t>
            </a:r>
            <a:endParaRPr lang="zh-TW" altLang="en-US" sz="3200" dirty="0"/>
          </a:p>
          <a:p>
            <a:pPr>
              <a:buFont typeface="Wingdings" panose="05000000000000000000" pitchFamily="2" charset="2"/>
              <a:buChar char="l"/>
            </a:pPr>
            <a:r>
              <a:rPr lang="zh-HK" altLang="zh-TW" sz="3200" dirty="0"/>
              <a:t>意思</a:t>
            </a:r>
            <a:r>
              <a:rPr lang="zh-TW" altLang="en-US" sz="3200" dirty="0"/>
              <a:t>：</a:t>
            </a:r>
            <a:r>
              <a:rPr lang="zh-TW" altLang="zh-TW" sz="3200" dirty="0"/>
              <a:t>上帝藉这些事件给</a:t>
            </a:r>
            <a:r>
              <a:rPr lang="zh-TW" altLang="en-US" sz="3200" dirty="0"/>
              <a:t>门徒</a:t>
            </a:r>
            <a:r>
              <a:rPr lang="zh-TW" altLang="zh-TW" sz="3200" dirty="0"/>
              <a:t>警告和提醒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90771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Bildschirmpräsentation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17</vt:i4>
      </vt:variant>
      <vt:variant>
        <vt:lpstr>Folientitel</vt:lpstr>
      </vt:variant>
      <vt:variant>
        <vt:i4>15</vt:i4>
      </vt:variant>
    </vt:vector>
  </HeadingPairs>
  <TitlesOfParts>
    <vt:vector size="42" baseType="lpstr">
      <vt:lpstr>標楷體</vt:lpstr>
      <vt:lpstr>新細明體</vt:lpstr>
      <vt:lpstr>SimHei</vt:lpstr>
      <vt:lpstr>SimSun</vt:lpstr>
      <vt:lpstr>SimSun</vt:lpstr>
      <vt:lpstr>Arial</vt:lpstr>
      <vt:lpstr>Calibri</vt:lpstr>
      <vt:lpstr>Calibri Light</vt:lpstr>
      <vt:lpstr>Times New Roman</vt:lpstr>
      <vt:lpstr>Wingdings</vt:lpstr>
      <vt:lpstr>Office Theme</vt:lpstr>
      <vt:lpstr>Benutzerdefiniertes Design</vt:lpstr>
      <vt:lpstr>Office 佈景主題</vt:lpstr>
      <vt:lpstr>1_Office 佈景主題</vt:lpstr>
      <vt:lpstr>2_Office 佈景主題</vt:lpstr>
      <vt:lpstr>3_Office 佈景主題</vt:lpstr>
      <vt:lpstr>4_Office 佈景主題</vt:lpstr>
      <vt:lpstr>5_Office 佈景主題</vt:lpstr>
      <vt:lpstr>6_Office 佈景主題</vt:lpstr>
      <vt:lpstr>7_Office 佈景主題</vt:lpstr>
      <vt:lpstr>8_Office 佈景主題</vt:lpstr>
      <vt:lpstr>9_Office 佈景主題</vt:lpstr>
      <vt:lpstr>10_Office 佈景主題</vt:lpstr>
      <vt:lpstr>11_Office 佈景主題</vt:lpstr>
      <vt:lpstr>12_Office 佈景主題</vt:lpstr>
      <vt:lpstr>13_Office 佈景主題</vt:lpstr>
      <vt:lpstr>14_Office 佈景主題</vt:lpstr>
      <vt:lpstr>讲题：「为何要悔改？」 经文：路13.1-9</vt:lpstr>
      <vt:lpstr>引言：2016香港旺角骚乱上星期判刑</vt:lpstr>
      <vt:lpstr>德国近年的恐怖袭击</vt:lpstr>
      <vt:lpstr>一、我们能否以暴易暴？</vt:lpstr>
      <vt:lpstr>PowerPoint-Präsentation</vt:lpstr>
      <vt:lpstr>PowerPoint-Präsentation</vt:lpstr>
      <vt:lpstr>二、天国近了，你们要悔改！</vt:lpstr>
      <vt:lpstr>PowerPoint-Präsentation</vt:lpstr>
      <vt:lpstr>PowerPoint-Präsentation</vt:lpstr>
      <vt:lpstr>三、我们为何要悔改？</vt:lpstr>
      <vt:lpstr>三、我们为何要悔改？</vt:lpstr>
      <vt:lpstr>PowerPoint-Präsentation</vt:lpstr>
      <vt:lpstr>PowerPoint-Präsentation</vt:lpstr>
      <vt:lpstr>结语：泰泽团体和罗哲弟兄的见证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讲题：「为何要悔改？」 经文：路13.1-9</dc:title>
  <dc:creator>Dongdong Hu</dc:creator>
  <cp:lastModifiedBy>Dongdong Hu</cp:lastModifiedBy>
  <cp:revision>1</cp:revision>
  <dcterms:created xsi:type="dcterms:W3CDTF">2018-05-27T15:21:00Z</dcterms:created>
  <dcterms:modified xsi:type="dcterms:W3CDTF">2018-05-27T15:21:16Z</dcterms:modified>
</cp:coreProperties>
</file>