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2" r:id="rId10"/>
    <p:sldId id="263" r:id="rId11"/>
    <p:sldId id="267" r:id="rId12"/>
    <p:sldId id="273" r:id="rId13"/>
    <p:sldId id="274" r:id="rId14"/>
    <p:sldId id="275" r:id="rId15"/>
    <p:sldId id="280" r:id="rId16"/>
    <p:sldId id="276" r:id="rId17"/>
    <p:sldId id="277" r:id="rId18"/>
    <p:sldId id="268" r:id="rId19"/>
    <p:sldId id="279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3" d="100"/>
          <a:sy n="53" d="100"/>
        </p:scale>
        <p:origin x="-3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91D46D-F78F-4C1D-925C-EB4C0A89800C}" type="datetimeFigureOut">
              <a:rPr lang="zh-TW" altLang="en-US" smtClean="0"/>
              <a:t>2018/5/12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454AC-CB6D-4FF8-A9E6-324B684AAF6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994E0C-A6FC-41E4-A6E5-2679FCAD1693}" type="datetimeFigureOut">
              <a:rPr lang="zh-TW" altLang="en-US" smtClean="0"/>
              <a:t>2018/5/12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单击以编辑母片文字样式</a:t>
            </a:r>
            <a:endParaRPr lang="zh-TW" altLang="en-US" smtClean="0"/>
          </a:p>
          <a:p>
            <a:pPr lvl="1"/>
            <a:r>
              <a:rPr lang="zh-TW" altLang="en-US" smtClean="0"/>
              <a:t>第二层</a:t>
            </a:r>
          </a:p>
          <a:p>
            <a:pPr lvl="2"/>
            <a:r>
              <a:rPr lang="zh-TW" altLang="en-US" smtClean="0"/>
              <a:t>第三层</a:t>
            </a:r>
          </a:p>
          <a:p>
            <a:pPr lvl="3"/>
            <a:r>
              <a:rPr lang="zh-TW" altLang="en-US" smtClean="0"/>
              <a:t>第四层</a:t>
            </a:r>
          </a:p>
          <a:p>
            <a:pPr lvl="4"/>
            <a:r>
              <a:rPr lang="zh-TW" altLang="en-US" smtClean="0"/>
              <a:t>第五层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829E58-B80B-407C-B257-B7E40977BD8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29E58-B80B-407C-B257-B7E40977BD8B}" type="slidenum">
              <a:rPr lang="zh-TW" altLang="en-US" smtClean="0"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29E58-B80B-407C-B257-B7E40977BD8B}" type="slidenum">
              <a:rPr lang="zh-TW" altLang="en-US" smtClean="0"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29E58-B80B-407C-B257-B7E40977BD8B}" type="slidenum">
              <a:rPr lang="zh-TW" altLang="en-US" smtClean="0"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29E58-B80B-407C-B257-B7E40977BD8B}" type="slidenum">
              <a:rPr lang="zh-TW" altLang="en-US" smtClean="0"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29E58-B80B-407C-B257-B7E40977BD8B}" type="slidenum">
              <a:rPr lang="zh-TW" altLang="en-US" smtClean="0"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29E58-B80B-407C-B257-B7E40977BD8B}" type="slidenum">
              <a:rPr lang="zh-TW" altLang="en-US" smtClean="0"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29E58-B80B-407C-B257-B7E40977BD8B}" type="slidenum">
              <a:rPr lang="zh-TW" altLang="en-US" smtClean="0"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29E58-B80B-407C-B257-B7E40977BD8B}" type="slidenum">
              <a:rPr lang="zh-TW" altLang="en-US" smtClean="0"/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29E58-B80B-407C-B257-B7E40977BD8B}" type="slidenum">
              <a:rPr lang="zh-TW" altLang="en-US" smtClean="0"/>
              <a:t>17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29E58-B80B-407C-B257-B7E40977BD8B}" type="slidenum">
              <a:rPr lang="zh-TW" altLang="en-US" smtClean="0"/>
              <a:t>18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29E58-B80B-407C-B257-B7E40977BD8B}" type="slidenum">
              <a:rPr lang="zh-TW" altLang="en-US" smtClean="0"/>
              <a:t>19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29E58-B80B-407C-B257-B7E40977BD8B}" type="slidenum">
              <a:rPr lang="zh-TW" altLang="en-US" smtClean="0"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29E58-B80B-407C-B257-B7E40977BD8B}" type="slidenum">
              <a:rPr lang="zh-TW" altLang="en-US" smtClean="0"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29E58-B80B-407C-B257-B7E40977BD8B}" type="slidenum">
              <a:rPr lang="zh-TW" altLang="en-US" smtClean="0"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29E58-B80B-407C-B257-B7E40977BD8B}" type="slidenum">
              <a:rPr lang="zh-TW" altLang="en-US" smtClean="0"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29E58-B80B-407C-B257-B7E40977BD8B}" type="slidenum">
              <a:rPr lang="zh-TW" altLang="en-US" smtClean="0"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29E58-B80B-407C-B257-B7E40977BD8B}" type="slidenum">
              <a:rPr lang="zh-TW" altLang="en-US" smtClean="0"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29E58-B80B-407C-B257-B7E40977BD8B}" type="slidenum">
              <a:rPr lang="zh-TW" altLang="en-US" smtClean="0"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29E58-B80B-407C-B257-B7E40977BD8B}" type="slidenum">
              <a:rPr lang="zh-TW" altLang="en-US" smtClean="0"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单击以编辑母片标题样式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单击以编辑母片子标题样式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0F18-00F3-4A33-A2BC-005763F50E0A}" type="datetimeFigureOut">
              <a:rPr lang="zh-HK" altLang="en-US" smtClean="0"/>
              <a:pPr/>
              <a:t>12/5/2018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4935-0B3A-4786-84A4-38FAE54C5A7D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="" xmlns:p14="http://schemas.microsoft.com/office/powerpoint/2010/main" val="2314210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0F18-00F3-4A33-A2BC-005763F50E0A}" type="datetimeFigureOut">
              <a:rPr lang="zh-HK" altLang="en-US" smtClean="0"/>
              <a:pPr/>
              <a:t>12/5/2018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4935-0B3A-4786-84A4-38FAE54C5A7D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="" xmlns:p14="http://schemas.microsoft.com/office/powerpoint/2010/main" val="3613244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0F18-00F3-4A33-A2BC-005763F50E0A}" type="datetimeFigureOut">
              <a:rPr lang="zh-HK" altLang="en-US" smtClean="0"/>
              <a:pPr/>
              <a:t>12/5/2018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4935-0B3A-4786-84A4-38FAE54C5A7D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="" xmlns:p14="http://schemas.microsoft.com/office/powerpoint/2010/main" val="2800278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0F18-00F3-4A33-A2BC-005763F50E0A}" type="datetimeFigureOut">
              <a:rPr lang="zh-HK" altLang="en-US" smtClean="0"/>
              <a:pPr/>
              <a:t>12/5/2018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4935-0B3A-4786-84A4-38FAE54C5A7D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="" xmlns:p14="http://schemas.microsoft.com/office/powerpoint/2010/main" val="1217104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0F18-00F3-4A33-A2BC-005763F50E0A}" type="datetimeFigureOut">
              <a:rPr lang="zh-HK" altLang="en-US" smtClean="0"/>
              <a:pPr/>
              <a:t>12/5/2018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4935-0B3A-4786-84A4-38FAE54C5A7D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="" xmlns:p14="http://schemas.microsoft.com/office/powerpoint/2010/main" val="2876220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0F18-00F3-4A33-A2BC-005763F50E0A}" type="datetimeFigureOut">
              <a:rPr lang="zh-HK" altLang="en-US" smtClean="0"/>
              <a:pPr/>
              <a:t>12/5/2018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4935-0B3A-4786-84A4-38FAE54C5A7D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="" xmlns:p14="http://schemas.microsoft.com/office/powerpoint/2010/main" val="4283542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0F18-00F3-4A33-A2BC-005763F50E0A}" type="datetimeFigureOut">
              <a:rPr lang="zh-HK" altLang="en-US" smtClean="0"/>
              <a:pPr/>
              <a:t>12/5/2018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4935-0B3A-4786-84A4-38FAE54C5A7D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="" xmlns:p14="http://schemas.microsoft.com/office/powerpoint/2010/main" val="290694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0F18-00F3-4A33-A2BC-005763F50E0A}" type="datetimeFigureOut">
              <a:rPr lang="zh-HK" altLang="en-US" smtClean="0"/>
              <a:pPr/>
              <a:t>12/5/2018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4935-0B3A-4786-84A4-38FAE54C5A7D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="" xmlns:p14="http://schemas.microsoft.com/office/powerpoint/2010/main" val="3362075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0F18-00F3-4A33-A2BC-005763F50E0A}" type="datetimeFigureOut">
              <a:rPr lang="zh-HK" altLang="en-US" smtClean="0"/>
              <a:pPr/>
              <a:t>12/5/2018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4935-0B3A-4786-84A4-38FAE54C5A7D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="" xmlns:p14="http://schemas.microsoft.com/office/powerpoint/2010/main" val="3650158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0F18-00F3-4A33-A2BC-005763F50E0A}" type="datetimeFigureOut">
              <a:rPr lang="zh-HK" altLang="en-US" smtClean="0"/>
              <a:pPr/>
              <a:t>12/5/2018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4935-0B3A-4786-84A4-38FAE54C5A7D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="" xmlns:p14="http://schemas.microsoft.com/office/powerpoint/2010/main" val="3337124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0F18-00F3-4A33-A2BC-005763F50E0A}" type="datetimeFigureOut">
              <a:rPr lang="zh-HK" altLang="en-US" smtClean="0"/>
              <a:pPr/>
              <a:t>12/5/2018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4935-0B3A-4786-84A4-38FAE54C5A7D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="" xmlns:p14="http://schemas.microsoft.com/office/powerpoint/2010/main" val="3191211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单击以编辑母片标题样式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编辑母片文字样式</a:t>
            </a:r>
            <a:endParaRPr lang="zh-TW" altLang="en-US"/>
          </a:p>
          <a:p>
            <a:pPr lvl="1"/>
            <a:r>
              <a:rPr lang="zh-TW" altLang="en-US" smtClean="0"/>
              <a:t>第二层</a:t>
            </a:r>
            <a:endParaRPr lang="zh-TW" altLang="en-US"/>
          </a:p>
          <a:p>
            <a:pPr lvl="2"/>
            <a:r>
              <a:rPr lang="zh-TW" altLang="en-US" smtClean="0"/>
              <a:t>第三层</a:t>
            </a:r>
            <a:endParaRPr lang="zh-TW" altLang="en-US"/>
          </a:p>
          <a:p>
            <a:pPr lvl="3"/>
            <a:r>
              <a:rPr lang="zh-TW" altLang="en-US" smtClean="0"/>
              <a:t>第四层</a:t>
            </a:r>
            <a:endParaRPr lang="zh-TW" altLang="en-US"/>
          </a:p>
          <a:p>
            <a:pPr lvl="4"/>
            <a:r>
              <a:rPr lang="zh-TW" altLang="en-US" smtClean="0"/>
              <a:t>第五层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30F18-00F3-4A33-A2BC-005763F50E0A}" type="datetimeFigureOut">
              <a:rPr lang="zh-HK" altLang="en-US" smtClean="0"/>
              <a:pPr/>
              <a:t>12/5/2018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D4935-0B3A-4786-84A4-38FAE54C5A7D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="" xmlns:p14="http://schemas.microsoft.com/office/powerpoint/2010/main" val="1368732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FDEE1CDE-C4F2-4A81-8A11-EAC0F30100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13184"/>
            <a:ext cx="7099852" cy="2857978"/>
          </a:xfrm>
        </p:spPr>
        <p:txBody>
          <a:bodyPr>
            <a:noAutofit/>
          </a:bodyPr>
          <a:lstStyle/>
          <a:p>
            <a:pPr algn="r"/>
            <a:r>
              <a:rPr lang="zh-HK" altLang="en-US" sz="6600" b="1" smtClean="0"/>
              <a:t>坚稳成长</a:t>
            </a:r>
            <a:r>
              <a:rPr lang="en-US" altLang="zh-HK" sz="6600" b="1" dirty="0" smtClean="0"/>
              <a:t/>
            </a:r>
            <a:br>
              <a:rPr lang="en-US" altLang="zh-HK" sz="6600" b="1" dirty="0" smtClean="0"/>
            </a:br>
            <a:r>
              <a:rPr lang="zh-HK" altLang="zh-TW" sz="6600" b="1" dirty="0" smtClean="0"/>
              <a:t>生命之道</a:t>
            </a:r>
            <a:r>
              <a:rPr lang="zh-TW" altLang="zh-HK" sz="6600" b="1"/>
              <a:t/>
            </a:r>
            <a:br>
              <a:rPr lang="zh-TW" altLang="zh-HK" sz="6600" b="1"/>
            </a:br>
            <a:r>
              <a:rPr lang="zh-HK" altLang="en-US" sz="6600" b="1" smtClean="0"/>
              <a:t>彼后一</a:t>
            </a:r>
            <a:r>
              <a:rPr lang="en-US" altLang="zh-TW" sz="6600" b="1" smtClean="0"/>
              <a:t>3~11</a:t>
            </a:r>
            <a:endParaRPr lang="zh-HK" altLang="en-US" sz="6600" b="1" dirty="0"/>
          </a:p>
        </p:txBody>
      </p:sp>
      <p:sp>
        <p:nvSpPr>
          <p:cNvPr id="3" name="副標題 2">
            <a:extLst>
              <a:ext uri="{FF2B5EF4-FFF2-40B4-BE49-F238E27FC236}">
                <a16:creationId xmlns="" xmlns:a16="http://schemas.microsoft.com/office/drawing/2014/main" id="{7661344E-B2AC-413B-B67A-D217AF4EE4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1" y="4222948"/>
            <a:ext cx="6996952" cy="763179"/>
          </a:xfrm>
        </p:spPr>
        <p:txBody>
          <a:bodyPr/>
          <a:lstStyle/>
          <a:p>
            <a:pPr algn="r"/>
            <a:r>
              <a:rPr lang="zh-TW" altLang="en-US" dirty="0" smtClean="0"/>
              <a:t>宋景昌牧师</a:t>
            </a:r>
            <a:endParaRPr lang="zh-HK" altLang="en-US" dirty="0"/>
          </a:p>
        </p:txBody>
      </p:sp>
      <p:pic>
        <p:nvPicPr>
          <p:cNvPr id="4" name="內容版面配置區 4">
            <a:extLst>
              <a:ext uri="{FF2B5EF4-FFF2-40B4-BE49-F238E27FC236}">
                <a16:creationId xmlns="" xmlns:a16="http://schemas.microsoft.com/office/drawing/2014/main" id="{20F87F55-288F-4E62-BFA3-1B839D166E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21" y="1240605"/>
            <a:ext cx="3025757" cy="382248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14848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smtClean="0"/>
              <a:t>成长阶梯的</a:t>
            </a:r>
            <a:r>
              <a:rPr lang="zh-CN" altLang="en-US" smtClean="0"/>
              <a:t>第三级是知识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lnSpc>
                <a:spcPct val="100000"/>
              </a:lnSpc>
              <a:buNone/>
            </a:pPr>
            <a:r>
              <a:rPr lang="zh-CN" altLang="en-US" sz="4000" smtClean="0"/>
              <a:t>彼得劝勉信徒要在认识神的知识上装备起来。使我们在参与这场属灵争战上能分辨真伪，在现今世代，其实也充满各种似是而非的思想</a:t>
            </a:r>
            <a:r>
              <a:rPr lang="zh-HK" altLang="zh-TW" sz="4000" smtClean="0"/>
              <a:t>，因此</a:t>
            </a:r>
            <a:r>
              <a:rPr lang="zh-CN" altLang="en-US" sz="4000" smtClean="0"/>
              <a:t>正确理解神的话</a:t>
            </a:r>
            <a:r>
              <a:rPr lang="zh-HK" altLang="en-US" sz="4000" smtClean="0"/>
              <a:t>语</a:t>
            </a:r>
            <a:r>
              <a:rPr lang="zh-TW" altLang="zh-TW" sz="4000" smtClean="0"/>
              <a:t>，</a:t>
            </a:r>
            <a:r>
              <a:rPr lang="zh-TW" altLang="zh-TW" sz="4000" dirty="0" smtClean="0"/>
              <a:t>是非常重要。</a:t>
            </a:r>
            <a:endParaRPr lang="zh-TW" altLang="en-US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smtClean="0"/>
              <a:t>成长阶梯的</a:t>
            </a:r>
            <a:r>
              <a:rPr lang="zh-CN" altLang="en-US" smtClean="0"/>
              <a:t>第四级是节制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632857"/>
            <a:ext cx="7886700" cy="4849586"/>
          </a:xfrm>
        </p:spPr>
        <p:txBody>
          <a:bodyPr>
            <a:noAutofit/>
          </a:bodyPr>
          <a:lstStyle/>
          <a:p>
            <a:pPr marL="0">
              <a:lnSpc>
                <a:spcPct val="100000"/>
              </a:lnSpc>
              <a:buNone/>
            </a:pPr>
            <a:r>
              <a:rPr lang="zh-CN" altLang="en-US" sz="3600" smtClean="0"/>
              <a:t>对于基督徒而言，靠着耶稣基督的恩典去作自我的控制，无论在情绪、思想、行为上有自我控制能力。</a:t>
            </a:r>
            <a:endParaRPr lang="en-US" altLang="zh-TW" sz="3600" dirty="0" smtClean="0"/>
          </a:p>
          <a:p>
            <a:pPr marL="0">
              <a:lnSpc>
                <a:spcPct val="100000"/>
              </a:lnSpc>
              <a:buNone/>
            </a:pPr>
            <a:r>
              <a:rPr lang="zh-CN" altLang="en-US" sz="3600" smtClean="0"/>
              <a:t>一个人若在言语上不节制即造成纷争，在感情上不节制就容易放纵情欲，使婚姻家庭破裂。一位学晓自我节制的人，才是一位真正自由的人，他不会被欲望所牵制，不会随从肉体的情欲。</a:t>
            </a:r>
            <a:endParaRPr lang="zh-TW" altLang="en-US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smtClean="0"/>
              <a:t>成长阶梯的</a:t>
            </a:r>
            <a:r>
              <a:rPr lang="zh-CN" altLang="en-US" smtClean="0"/>
              <a:t>第五级是忍耐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632857"/>
            <a:ext cx="7886700" cy="4849586"/>
          </a:xfrm>
        </p:spPr>
        <p:txBody>
          <a:bodyPr>
            <a:noAutofit/>
          </a:bodyPr>
          <a:lstStyle/>
          <a:p>
            <a:pPr marL="0">
              <a:lnSpc>
                <a:spcPct val="100000"/>
              </a:lnSpc>
              <a:buNone/>
            </a:pPr>
            <a:r>
              <a:rPr lang="zh-CN" altLang="en-US" sz="3600" smtClean="0"/>
              <a:t>忍耐就是不为困难和忧愁所动，并以坚忍的心，面对一切的困难。这种动力使基督徒在压力的环境下有克服的能力。</a:t>
            </a:r>
            <a:endParaRPr lang="en-US" altLang="zh-TW" sz="3600" dirty="0" smtClean="0"/>
          </a:p>
          <a:p>
            <a:pPr marL="0">
              <a:lnSpc>
                <a:spcPct val="100000"/>
              </a:lnSpc>
              <a:buNone/>
            </a:pPr>
            <a:r>
              <a:rPr lang="zh-CN" altLang="en-US" sz="3600" smtClean="0"/>
              <a:t>忍耐也含有「等候成熟」之意。好像一粒种子撒在泥土里，农夫等候种子成长结果一样。人生很多事情，包括灵命成长都是要花时间来塑造。</a:t>
            </a:r>
            <a:endParaRPr lang="zh-TW" altLang="en-US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smtClean="0"/>
              <a:t>成长阶梯的</a:t>
            </a:r>
            <a:r>
              <a:rPr lang="zh-CN" altLang="en-US" smtClean="0"/>
              <a:t>第六级是敬虔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632857"/>
            <a:ext cx="7886700" cy="4849586"/>
          </a:xfrm>
        </p:spPr>
        <p:txBody>
          <a:bodyPr>
            <a:noAutofit/>
          </a:bodyPr>
          <a:lstStyle/>
          <a:p>
            <a:pPr marL="0">
              <a:lnSpc>
                <a:spcPct val="100000"/>
              </a:lnSpc>
              <a:buNone/>
            </a:pPr>
            <a:r>
              <a:rPr lang="zh-TW" altLang="zh-TW" sz="3600" smtClean="0"/>
              <a:t>虔敬</a:t>
            </a:r>
            <a:r>
              <a:rPr lang="zh-CN" altLang="en-US" sz="3600" smtClean="0"/>
              <a:t>是真诚的心灵，在忍耐等待的过程中，仍然不会改变真诚的心灵去敬拜神。因此，敬虔是人对神一种尊敬的态度，过以神为中心的生活。</a:t>
            </a:r>
            <a:endParaRPr lang="zh-TW" altLang="en-US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HK" altLang="en-US" sz="4000" smtClean="0"/>
              <a:t>成长阶梯的</a:t>
            </a:r>
            <a:r>
              <a:rPr lang="zh-CN" altLang="en-US" sz="4000" smtClean="0"/>
              <a:t>第七级是爱弟兄的心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632857"/>
            <a:ext cx="7886700" cy="4849586"/>
          </a:xfrm>
        </p:spPr>
        <p:txBody>
          <a:bodyPr>
            <a:noAutofit/>
          </a:bodyPr>
          <a:lstStyle/>
          <a:p>
            <a:pPr marL="0">
              <a:lnSpc>
                <a:spcPct val="100000"/>
              </a:lnSpc>
              <a:buNone/>
            </a:pPr>
            <a:r>
              <a:rPr lang="zh-CN" altLang="en-US" sz="3600" smtClean="0"/>
              <a:t>彼此相爱是信徒群体的一个记号，也是一个行动。去关</a:t>
            </a:r>
            <a:r>
              <a:rPr lang="zh-TW" altLang="zh-TW" sz="3600" smtClean="0"/>
              <a:t>心</a:t>
            </a:r>
            <a:r>
              <a:rPr lang="zh-HK" altLang="zh-TW" sz="3600" dirty="0" smtClean="0"/>
              <a:t>弟</a:t>
            </a:r>
            <a:r>
              <a:rPr lang="zh-TW" altLang="zh-TW" sz="3600" dirty="0" smtClean="0"/>
              <a:t>兄</a:t>
            </a:r>
            <a:r>
              <a:rPr lang="zh-HK" altLang="zh-TW" sz="3600" smtClean="0"/>
              <a:t>姊</a:t>
            </a:r>
            <a:r>
              <a:rPr lang="zh-TW" altLang="zh-TW" sz="3600" smtClean="0"/>
              <a:t>妹</a:t>
            </a:r>
            <a:r>
              <a:rPr lang="zh-CN" altLang="en-US" sz="3600" smtClean="0"/>
              <a:t>的需要，肉体上或灵命上，我们都需要彼</a:t>
            </a:r>
            <a:r>
              <a:rPr lang="zh-TW" altLang="zh-TW" sz="3600" smtClean="0"/>
              <a:t>此</a:t>
            </a:r>
            <a:r>
              <a:rPr lang="zh-CN" altLang="en-US" sz="3600" smtClean="0"/>
              <a:t>关顾，作美好见证</a:t>
            </a:r>
            <a:r>
              <a:rPr lang="zh-TW" altLang="zh-TW" sz="3600" smtClean="0"/>
              <a:t>。</a:t>
            </a:r>
            <a:endParaRPr lang="zh-TW" altLang="en-US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899" y="283483"/>
            <a:ext cx="8311243" cy="1088117"/>
          </a:xfrm>
        </p:spPr>
        <p:txBody>
          <a:bodyPr>
            <a:normAutofit/>
          </a:bodyPr>
          <a:lstStyle/>
          <a:p>
            <a:r>
              <a:rPr lang="zh-CN" altLang="en-US" sz="4000" smtClean="0"/>
              <a:t>基督徒信仰「进阶</a:t>
            </a:r>
            <a:r>
              <a:rPr lang="zh-TW" altLang="zh-TW" sz="4000" smtClean="0"/>
              <a:t>」</a:t>
            </a:r>
            <a:r>
              <a:rPr lang="zh-CN" altLang="en-US" sz="4000" smtClean="0"/>
              <a:t>的终极，就是爱。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8843" y="1485900"/>
            <a:ext cx="8294913" cy="4996543"/>
          </a:xfrm>
        </p:spPr>
        <p:txBody>
          <a:bodyPr>
            <a:noAutofit/>
          </a:bodyPr>
          <a:lstStyle/>
          <a:p>
            <a:pPr marL="0">
              <a:lnSpc>
                <a:spcPct val="100000"/>
              </a:lnSpc>
              <a:buNone/>
            </a:pPr>
            <a:r>
              <a:rPr lang="zh-CN" altLang="en-US" sz="3600" smtClean="0"/>
              <a:t>「爱」这个字，在希腊文中，有三个不同的字表</a:t>
            </a:r>
            <a:r>
              <a:rPr lang="zh-TW" altLang="en-US" sz="3600" smtClean="0"/>
              <a:t>达</a:t>
            </a:r>
            <a:r>
              <a:rPr lang="zh-CN" altLang="en-US" sz="3600" smtClean="0"/>
              <a:t>不同程度的爱。</a:t>
            </a:r>
            <a:endParaRPr lang="en-US" altLang="zh-HK" sz="3600" dirty="0" smtClean="0"/>
          </a:p>
          <a:p>
            <a:pPr marL="0">
              <a:lnSpc>
                <a:spcPct val="100000"/>
              </a:lnSpc>
              <a:buNone/>
            </a:pPr>
            <a:r>
              <a:rPr lang="zh-CN" altLang="en-US" sz="3600" smtClean="0"/>
              <a:t>表达友情之爱的（</a:t>
            </a:r>
            <a:r>
              <a:rPr lang="en-US" altLang="zh-TW" sz="3600" smtClean="0"/>
              <a:t>Philia</a:t>
            </a:r>
            <a:r>
              <a:rPr lang="zh-CN" altLang="en-US" sz="3600" smtClean="0"/>
              <a:t>），表达性爱凡（</a:t>
            </a:r>
            <a:r>
              <a:rPr lang="en-US" altLang="zh-TW" sz="3600" smtClean="0"/>
              <a:t>Eros</a:t>
            </a:r>
            <a:r>
              <a:rPr lang="zh-CN" altLang="en-US" sz="3600" smtClean="0"/>
              <a:t>），这两种爱是被人的情感所引发出来。</a:t>
            </a:r>
            <a:endParaRPr lang="en-US" altLang="zh-HK" sz="3600" dirty="0" smtClean="0"/>
          </a:p>
          <a:p>
            <a:pPr marL="0">
              <a:lnSpc>
                <a:spcPct val="100000"/>
              </a:lnSpc>
              <a:buNone/>
            </a:pPr>
            <a:r>
              <a:rPr lang="zh-CN" altLang="en-US" sz="3600" smtClean="0"/>
              <a:t>但第三个却是利他的爱（</a:t>
            </a:r>
            <a:r>
              <a:rPr lang="en-US" altLang="zh-TW" sz="3600" smtClean="0"/>
              <a:t>Agape</a:t>
            </a:r>
            <a:r>
              <a:rPr lang="zh-CN" altLang="en-US" sz="3600" smtClean="0"/>
              <a:t>），是神的爱主动的临到我们，并不是因为我们可爱，乃是因为神本身就是爱。</a:t>
            </a:r>
            <a:endParaRPr lang="zh-TW" altLang="en-US" sz="3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smtClean="0"/>
              <a:t>成长阶梯的</a:t>
            </a:r>
            <a:r>
              <a:rPr lang="zh-TW" altLang="zh-TW" smtClean="0"/>
              <a:t>第</a:t>
            </a:r>
            <a:r>
              <a:rPr lang="zh-HK" altLang="zh-TW" smtClean="0"/>
              <a:t>八</a:t>
            </a:r>
            <a:r>
              <a:rPr lang="zh-TW" altLang="en-US" smtClean="0"/>
              <a:t>级是</a:t>
            </a:r>
            <a:r>
              <a:rPr lang="zh-HK" altLang="en-US" smtClean="0"/>
              <a:t>结出果子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632857"/>
            <a:ext cx="7886700" cy="4849586"/>
          </a:xfrm>
        </p:spPr>
        <p:txBody>
          <a:bodyPr>
            <a:noAutofit/>
          </a:bodyPr>
          <a:lstStyle/>
          <a:p>
            <a:pPr marL="0">
              <a:lnSpc>
                <a:spcPct val="100000"/>
              </a:lnSpc>
              <a:buNone/>
            </a:pPr>
            <a:r>
              <a:rPr lang="zh-HK" altLang="en-US" sz="3600" smtClean="0"/>
              <a:t>因为</a:t>
            </a:r>
            <a:r>
              <a:rPr lang="zh-CN" altLang="en-US" sz="3600" smtClean="0"/>
              <a:t>结果子就是在「认识神」这件事上有成果。</a:t>
            </a:r>
            <a:endParaRPr lang="en-US" altLang="zh-TW" sz="3600" dirty="0" smtClean="0"/>
          </a:p>
          <a:p>
            <a:pPr marL="0">
              <a:lnSpc>
                <a:spcPct val="100000"/>
              </a:lnSpc>
              <a:buNone/>
            </a:pPr>
            <a:r>
              <a:rPr lang="zh-CN" altLang="en-US" sz="3600" smtClean="0"/>
              <a:t>如果信徒不追求结出</a:t>
            </a:r>
            <a:r>
              <a:rPr lang="zh-HK" altLang="zh-TW" sz="3600" smtClean="0"/>
              <a:t>果子</a:t>
            </a:r>
            <a:r>
              <a:rPr lang="zh-TW" altLang="zh-TW" sz="3600" smtClean="0"/>
              <a:t>，</a:t>
            </a:r>
            <a:r>
              <a:rPr lang="zh-CN" altLang="en-US" sz="3600" smtClean="0"/>
              <a:t>彼得指这些信徒是瞎眼的，瞎眼另一个解</a:t>
            </a:r>
            <a:r>
              <a:rPr lang="zh-TW" altLang="en-US" sz="3600" smtClean="0"/>
              <a:t>释</a:t>
            </a:r>
            <a:r>
              <a:rPr lang="zh-HK" altLang="zh-TW" sz="3600" smtClean="0"/>
              <a:t>是</a:t>
            </a:r>
            <a:r>
              <a:rPr lang="zh-HK" altLang="zh-TW" sz="3600" dirty="0" smtClean="0"/>
              <a:t>，故意把</a:t>
            </a:r>
            <a:r>
              <a:rPr lang="zh-HK" altLang="zh-TW" sz="3600" smtClean="0"/>
              <a:t>自</a:t>
            </a:r>
            <a:r>
              <a:rPr lang="zh-TW" altLang="zh-TW" sz="3600" smtClean="0"/>
              <a:t>己</a:t>
            </a:r>
            <a:r>
              <a:rPr lang="zh-CN" altLang="en-US" sz="3600" smtClean="0"/>
              <a:t>双眼蒙了起来而看不见的意思</a:t>
            </a:r>
            <a:endParaRPr lang="zh-TW" altLang="en-US" sz="3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8074479" cy="1325563"/>
          </a:xfrm>
        </p:spPr>
        <p:txBody>
          <a:bodyPr/>
          <a:lstStyle/>
          <a:p>
            <a:r>
              <a:rPr lang="zh-CN" altLang="en-US" smtClean="0"/>
              <a:t>生命成长，竭力持守所蒙的呼召</a:t>
            </a:r>
            <a:r>
              <a:rPr lang="en-US" altLang="zh-TW" smtClean="0"/>
              <a:t> </a:t>
            </a:r>
            <a:r>
              <a:rPr lang="en-US" altLang="zh-TW" smtClean="0"/>
              <a:t>V10-11 </a:t>
            </a:r>
            <a:r>
              <a:rPr lang="en-US" altLang="zh-TW" smtClean="0"/>
              <a:t>(</a:t>
            </a:r>
            <a:r>
              <a:rPr lang="zh-TW" altLang="en-US" smtClean="0"/>
              <a:t>新汉语译本</a:t>
            </a:r>
            <a:r>
              <a:rPr lang="en-US" altLang="zh-TW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828799"/>
            <a:ext cx="7886700" cy="4653643"/>
          </a:xfrm>
        </p:spPr>
        <p:txBody>
          <a:bodyPr>
            <a:noAutofit/>
          </a:bodyPr>
          <a:lstStyle/>
          <a:p>
            <a:pPr marL="0">
              <a:lnSpc>
                <a:spcPct val="100000"/>
              </a:lnSpc>
              <a:buNone/>
            </a:pPr>
            <a:r>
              <a:rPr lang="en-US" altLang="zh-TW" sz="3600" dirty="0" smtClean="0"/>
              <a:t>10</a:t>
            </a:r>
            <a:r>
              <a:rPr lang="en-US" altLang="zh-TW" sz="3600" smtClean="0"/>
              <a:t> </a:t>
            </a:r>
            <a:r>
              <a:rPr lang="zh-CN" altLang="en-US" sz="3600" smtClean="0"/>
              <a:t>因此，弟兄们，你们更要竭力使你们所蒙的呼召和拣选确凿不移，因为你们若实行这些，就绝不会跌倒。</a:t>
            </a:r>
            <a:r>
              <a:rPr lang="en-US" altLang="zh-TW" sz="3600" smtClean="0"/>
              <a:t>11</a:t>
            </a:r>
            <a:r>
              <a:rPr lang="en-US" altLang="zh-TW" sz="3600" smtClean="0"/>
              <a:t> </a:t>
            </a:r>
            <a:r>
              <a:rPr lang="zh-CN" altLang="en-US" sz="3600" smtClean="0"/>
              <a:t>再者，这样的话，你们就必得着丰富的供应，得以进入我们的主救主耶稣基督永远的国度。</a:t>
            </a:r>
            <a:endParaRPr lang="zh-TW" altLang="zh-TW" sz="3600" dirty="0" smtClean="0"/>
          </a:p>
          <a:p>
            <a:pPr marL="0">
              <a:lnSpc>
                <a:spcPct val="100000"/>
              </a:lnSpc>
              <a:buNone/>
            </a:pPr>
            <a:r>
              <a:rPr lang="zh-TW" altLang="zh-TW" sz="3600" dirty="0" smtClean="0"/>
              <a:t>。</a:t>
            </a:r>
            <a:endParaRPr lang="zh-TW" altLang="en-US" sz="3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8843" y="457199"/>
            <a:ext cx="8147957" cy="6074229"/>
          </a:xfrm>
        </p:spPr>
        <p:txBody>
          <a:bodyPr>
            <a:noAutofit/>
          </a:bodyPr>
          <a:lstStyle/>
          <a:p>
            <a:pPr marL="0">
              <a:lnSpc>
                <a:spcPct val="100000"/>
              </a:lnSpc>
              <a:buNone/>
            </a:pPr>
            <a:r>
              <a:rPr lang="zh-CN" altLang="en-US" sz="3200" smtClean="0"/>
              <a:t>彼得提醒信徒，我们要属灵生命成长，我们需要竭力持守，所蒙的呼召和拣选。学如逆水行舟，不进则退。我们的属灵生命也是如此。</a:t>
            </a:r>
            <a:endParaRPr lang="en-US" altLang="zh-HK" sz="3200" dirty="0" smtClean="0"/>
          </a:p>
          <a:p>
            <a:pPr marL="0">
              <a:lnSpc>
                <a:spcPct val="100000"/>
              </a:lnSpc>
              <a:buNone/>
            </a:pPr>
            <a:r>
              <a:rPr lang="zh-CN" altLang="en-US" sz="3200" smtClean="0"/>
              <a:t>竭力，就是尽一切的能力，去持守信仰，要坚定不移让属灵生命成长。</a:t>
            </a:r>
            <a:endParaRPr lang="en-US" altLang="zh-HK" sz="3200" dirty="0" smtClean="0"/>
          </a:p>
          <a:p>
            <a:pPr marL="0">
              <a:lnSpc>
                <a:spcPct val="100000"/>
              </a:lnSpc>
              <a:buNone/>
            </a:pPr>
            <a:r>
              <a:rPr lang="zh-CN" altLang="en-US" sz="3200" smtClean="0"/>
              <a:t>当我们竭力踏上生命成长的七个阶梯，有了这清楚目标和方向，我们便不容易失脚跌倒，被社会的其他风俗，一些似是而非的理论影响，甚至不能分辨真假基督信仰而被蒙骗远离神。</a:t>
            </a:r>
            <a:endParaRPr lang="zh-TW" altLang="en-US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lnSpc>
                <a:spcPct val="100000"/>
              </a:lnSpc>
              <a:buNone/>
            </a:pPr>
            <a:r>
              <a:rPr lang="zh-CN" altLang="en-US" sz="3600" dirty="0" smtClean="0"/>
              <a:t>弟兄姊妹，让</a:t>
            </a:r>
            <a:r>
              <a:rPr lang="zh-CN" altLang="en-US" sz="3600" smtClean="0"/>
              <a:t>我们一起</a:t>
            </a:r>
            <a:r>
              <a:rPr lang="zh-TW" altLang="en-US" sz="3600" dirty="0" smtClean="0"/>
              <a:t>操练</a:t>
            </a:r>
            <a:r>
              <a:rPr lang="zh-HK" altLang="en-US" sz="3600" dirty="0" smtClean="0"/>
              <a:t>亲近</a:t>
            </a:r>
            <a:r>
              <a:rPr lang="zh-TW" altLang="zh-TW" sz="3600" dirty="0" smtClean="0"/>
              <a:t>神</a:t>
            </a:r>
            <a:r>
              <a:rPr lang="zh-TW" altLang="zh-TW" sz="3600" dirty="0" smtClean="0"/>
              <a:t>的生命</a:t>
            </a:r>
            <a:r>
              <a:rPr lang="zh-TW" altLang="zh-TW" sz="3600" dirty="0" smtClean="0"/>
              <a:t>，</a:t>
            </a:r>
            <a:r>
              <a:rPr lang="zh-HK" altLang="en-US" sz="3600" dirty="0" smtClean="0"/>
              <a:t>让</a:t>
            </a:r>
            <a:r>
              <a:rPr lang="zh-CN" altLang="en-US" sz="3600" dirty="0" smtClean="0"/>
              <a:t>我们属灵生命更坚稳成长，生</a:t>
            </a:r>
            <a:r>
              <a:rPr lang="zh-TW" altLang="zh-TW" sz="3600" dirty="0" smtClean="0"/>
              <a:t>活</a:t>
            </a:r>
            <a:r>
              <a:rPr lang="zh-TW" altLang="zh-TW" sz="3600" dirty="0" smtClean="0"/>
              <a:t>得更精彩</a:t>
            </a:r>
            <a:r>
              <a:rPr lang="zh-TW" altLang="zh-TW" sz="3600" dirty="0" smtClean="0"/>
              <a:t>。</a:t>
            </a:r>
            <a:r>
              <a:rPr lang="zh-CN" altLang="en-US" sz="3600" dirty="0" smtClean="0"/>
              <a:t>当我们这样的话，我们的属灵生命就显得十分丰盛，更得以进入我们的主救主耶稣基督永远的国度。</a:t>
            </a:r>
            <a:endParaRPr lang="zh-TW" altLang="zh-TW" sz="3600" dirty="0" smtClean="0"/>
          </a:p>
          <a:p>
            <a:pPr marL="0">
              <a:lnSpc>
                <a:spcPct val="100000"/>
              </a:lnSpc>
              <a:buNone/>
            </a:pPr>
            <a:endParaRPr lang="zh-TW" alt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 descr="unnamed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21871" y="345054"/>
            <a:ext cx="7644091" cy="298597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 descr="800px-648472_erixx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66272" y="305594"/>
            <a:ext cx="7844972" cy="588372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smtClean="0"/>
              <a:t>生命成长，为能与神的本性有份（</a:t>
            </a:r>
            <a:r>
              <a:rPr lang="en-US" altLang="zh-TW" sz="4000" smtClean="0"/>
              <a:t>V3-4</a:t>
            </a:r>
            <a:r>
              <a:rPr lang="zh-HK" altLang="zh-TW" sz="4000" smtClean="0"/>
              <a:t>）</a:t>
            </a:r>
            <a:r>
              <a:rPr lang="en-US" altLang="zh-TW" sz="4000" smtClean="0"/>
              <a:t>(</a:t>
            </a:r>
            <a:r>
              <a:rPr lang="zh-TW" altLang="en-US" sz="4000" smtClean="0"/>
              <a:t>新汉语译本</a:t>
            </a:r>
            <a:r>
              <a:rPr lang="en-US" altLang="zh-TW" sz="4000" smtClean="0"/>
              <a:t>)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460875"/>
          </a:xfrm>
        </p:spPr>
        <p:txBody>
          <a:bodyPr>
            <a:noAutofit/>
          </a:bodyPr>
          <a:lstStyle/>
          <a:p>
            <a:pPr marL="0">
              <a:lnSpc>
                <a:spcPct val="100000"/>
              </a:lnSpc>
              <a:buNone/>
            </a:pP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en-US" altLang="zh-TW" sz="3600" smtClean="0">
                <a:latin typeface="標楷體" pitchFamily="65" charset="-120"/>
                <a:ea typeface="標楷體" pitchFamily="65" charset="-120"/>
              </a:rPr>
              <a:t> </a:t>
            </a:r>
            <a:r>
              <a:rPr lang="zh-CN" altLang="en-US" sz="3600" smtClean="0">
                <a:latin typeface="標楷體" pitchFamily="65" charset="-120"/>
                <a:ea typeface="標楷體" pitchFamily="65" charset="-120"/>
              </a:rPr>
              <a:t>他神性的能力，藉着我们认识那以自己的荣耀和美德呼召我们的主，已把一切关乎生命和敬虔的事赐给我们。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 4</a:t>
            </a:r>
            <a:r>
              <a:rPr lang="en-US" altLang="zh-TW" sz="3600" smtClean="0">
                <a:latin typeface="標楷體" pitchFamily="65" charset="-120"/>
                <a:ea typeface="標楷體" pitchFamily="65" charset="-120"/>
              </a:rPr>
              <a:t> </a:t>
            </a:r>
            <a:r>
              <a:rPr lang="zh-CN" altLang="en-US" sz="3600" smtClean="0">
                <a:latin typeface="標楷體" pitchFamily="65" charset="-120"/>
                <a:ea typeface="標楷體" pitchFamily="65" charset="-120"/>
              </a:rPr>
              <a:t>他又藉着自己的荣耀和美德，把又宝贵又极大的应许赐给了我们，使你们藉着这些应许，得以脱离世上因私欲而来的败坏，就可以与神的本性有分。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50823"/>
            <a:ext cx="7886700" cy="1325563"/>
          </a:xfrm>
        </p:spPr>
        <p:txBody>
          <a:bodyPr>
            <a:normAutofit/>
          </a:bodyPr>
          <a:lstStyle/>
          <a:p>
            <a:r>
              <a:rPr lang="zh-CN" altLang="en-US" sz="4000" smtClean="0"/>
              <a:t>生命成长，不二途径为神结果</a:t>
            </a:r>
            <a:r>
              <a:rPr lang="en-US" altLang="zh-HK" sz="4000" smtClean="0"/>
              <a:t>     </a:t>
            </a:r>
            <a:r>
              <a:rPr lang="en-US" altLang="zh-TW" sz="4000" smtClean="0"/>
              <a:t>V5-9 </a:t>
            </a:r>
            <a:r>
              <a:rPr lang="en-US" altLang="zh-TW" sz="4000" smtClean="0"/>
              <a:t>(</a:t>
            </a:r>
            <a:r>
              <a:rPr lang="zh-TW" altLang="en-US" sz="4000" smtClean="0"/>
              <a:t>新汉语译本</a:t>
            </a:r>
            <a:r>
              <a:rPr lang="en-US" altLang="zh-TW" sz="4000" smtClean="0"/>
              <a:t>)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49" y="1632857"/>
            <a:ext cx="8090807" cy="4980214"/>
          </a:xfrm>
        </p:spPr>
        <p:txBody>
          <a:bodyPr>
            <a:normAutofit lnSpcReduction="10000"/>
          </a:bodyPr>
          <a:lstStyle/>
          <a:p>
            <a:pPr marL="0">
              <a:lnSpc>
                <a:spcPct val="100000"/>
              </a:lnSpc>
              <a:buNone/>
            </a:pP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 5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 </a:t>
            </a:r>
            <a:r>
              <a:rPr lang="zh-CN" altLang="en-US" sz="3200" smtClean="0">
                <a:latin typeface="標楷體" pitchFamily="65" charset="-120"/>
                <a:ea typeface="標楷體" pitchFamily="65" charset="-120"/>
              </a:rPr>
              <a:t>正是为了这个缘故，你们要竭尽全力：有了信心，还要加上美德；有了美德，还要加上知识；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 6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 </a:t>
            </a:r>
            <a:r>
              <a:rPr lang="zh-CN" altLang="en-US" sz="3200" smtClean="0">
                <a:latin typeface="標楷體" pitchFamily="65" charset="-120"/>
                <a:ea typeface="標楷體" pitchFamily="65" charset="-120"/>
              </a:rPr>
              <a:t>有了知识，还要加上节制；有了节制，还要加上忍耐；有了忍耐，还要加上敬虔；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 7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 </a:t>
            </a:r>
            <a:r>
              <a:rPr lang="zh-CN" altLang="en-US" sz="3200" smtClean="0">
                <a:latin typeface="標楷體" pitchFamily="65" charset="-120"/>
                <a:ea typeface="標楷體" pitchFamily="65" charset="-120"/>
              </a:rPr>
              <a:t>有了敬虔，还要加上弟兄相亲相爱；有了弟兄相亲相爱，还要加上爱心。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 8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 </a:t>
            </a:r>
            <a:r>
              <a:rPr lang="zh-CN" altLang="en-US" sz="3200" smtClean="0">
                <a:latin typeface="標楷體" pitchFamily="65" charset="-120"/>
                <a:ea typeface="標楷體" pitchFamily="65" charset="-120"/>
              </a:rPr>
              <a:t>因为你们有了这些，而且让它们不断增长，就必使你们在认识我们主耶稣基督这事上，不至于懒散和不结果子了。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 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9</a:t>
            </a:r>
            <a:r>
              <a:rPr lang="zh-CN" altLang="en-US" sz="3200" smtClean="0">
                <a:latin typeface="標楷體" pitchFamily="65" charset="-120"/>
                <a:ea typeface="標楷體" pitchFamily="65" charset="-120"/>
              </a:rPr>
              <a:t>事实上，没有具备这些的人就是瞎眼的，是短视的，忘记他以往的罪已经洗净了。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这八个生命成长的阶梯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buNone/>
            </a:pPr>
            <a:r>
              <a:rPr lang="en-US" altLang="zh-TW" sz="4000" dirty="0" smtClean="0"/>
              <a:t>1.</a:t>
            </a:r>
            <a:r>
              <a:rPr lang="zh-HK" altLang="zh-TW" sz="4000" dirty="0" smtClean="0"/>
              <a:t>信心；</a:t>
            </a:r>
            <a:r>
              <a:rPr lang="en-US" altLang="zh-HK" sz="4000" dirty="0" smtClean="0"/>
              <a:t>                         </a:t>
            </a:r>
            <a:r>
              <a:rPr lang="en-US" altLang="zh-TW" sz="4000" dirty="0" smtClean="0"/>
              <a:t>2.</a:t>
            </a:r>
            <a:r>
              <a:rPr lang="zh-HK" altLang="zh-TW" sz="4000" dirty="0" smtClean="0"/>
              <a:t>美德；</a:t>
            </a:r>
            <a:endParaRPr lang="en-US" altLang="zh-HK" sz="4000" dirty="0" smtClean="0"/>
          </a:p>
          <a:p>
            <a:pPr marL="0">
              <a:buNone/>
            </a:pPr>
            <a:r>
              <a:rPr lang="en-US" altLang="zh-TW" sz="4000" smtClean="0"/>
              <a:t>3</a:t>
            </a:r>
            <a:r>
              <a:rPr lang="en-US" altLang="zh-TW" sz="4000" smtClean="0"/>
              <a:t>.</a:t>
            </a:r>
            <a:r>
              <a:rPr lang="zh-HK" altLang="en-US" sz="4000" smtClean="0"/>
              <a:t>知识；</a:t>
            </a:r>
            <a:r>
              <a:rPr lang="en-US" altLang="zh-HK" sz="4000" smtClean="0"/>
              <a:t>                         </a:t>
            </a:r>
            <a:r>
              <a:rPr lang="en-US" altLang="zh-TW" sz="4000" smtClean="0"/>
              <a:t>4</a:t>
            </a:r>
            <a:r>
              <a:rPr lang="en-US" altLang="zh-TW" sz="4000" smtClean="0"/>
              <a:t>.</a:t>
            </a:r>
            <a:r>
              <a:rPr lang="zh-HK" altLang="en-US" sz="4000" smtClean="0"/>
              <a:t>节制；</a:t>
            </a:r>
            <a:endParaRPr lang="en-US" altLang="zh-HK" sz="4000" dirty="0" smtClean="0"/>
          </a:p>
          <a:p>
            <a:pPr marL="0">
              <a:buNone/>
            </a:pPr>
            <a:r>
              <a:rPr lang="en-US" altLang="zh-TW" sz="4000" dirty="0" smtClean="0"/>
              <a:t>5.</a:t>
            </a:r>
            <a:r>
              <a:rPr lang="zh-HK" altLang="zh-TW" sz="4000" dirty="0" smtClean="0"/>
              <a:t>忍耐；</a:t>
            </a:r>
            <a:r>
              <a:rPr lang="en-US" altLang="zh-HK" sz="4000" dirty="0" smtClean="0"/>
              <a:t>                         </a:t>
            </a:r>
            <a:r>
              <a:rPr lang="en-US" altLang="zh-TW" sz="4000" dirty="0" smtClean="0"/>
              <a:t>6.</a:t>
            </a:r>
            <a:r>
              <a:rPr lang="zh-HK" altLang="zh-TW" sz="4000" dirty="0" smtClean="0"/>
              <a:t>敬虔；</a:t>
            </a:r>
            <a:endParaRPr lang="en-US" altLang="zh-HK" sz="4000" dirty="0" smtClean="0"/>
          </a:p>
          <a:p>
            <a:pPr marL="0">
              <a:buNone/>
            </a:pPr>
            <a:r>
              <a:rPr lang="en-US" altLang="zh-TW" sz="4000" smtClean="0"/>
              <a:t>7</a:t>
            </a:r>
            <a:r>
              <a:rPr lang="en-US" altLang="zh-TW" sz="4000" smtClean="0"/>
              <a:t>.</a:t>
            </a:r>
            <a:r>
              <a:rPr lang="zh-TW" altLang="en-US" sz="4000" smtClean="0"/>
              <a:t>爱弟兄的心</a:t>
            </a:r>
            <a:r>
              <a:rPr lang="zh-HK" altLang="zh-TW" sz="4000" smtClean="0"/>
              <a:t>；</a:t>
            </a:r>
            <a:r>
              <a:rPr lang="en-US" altLang="zh-HK" sz="4000" smtClean="0"/>
              <a:t>            </a:t>
            </a:r>
            <a:r>
              <a:rPr lang="en-US" altLang="zh-TW" sz="4000" smtClean="0"/>
              <a:t>8</a:t>
            </a:r>
            <a:r>
              <a:rPr lang="en-US" altLang="zh-TW" sz="4000" smtClean="0"/>
              <a:t>.</a:t>
            </a:r>
            <a:r>
              <a:rPr lang="zh-TW" altLang="en-US" sz="4000" smtClean="0"/>
              <a:t>结果子。</a:t>
            </a:r>
            <a:endParaRPr lang="zh-TW" altLang="zh-TW" sz="4000" dirty="0" smtClean="0"/>
          </a:p>
          <a:p>
            <a:pPr>
              <a:buNone/>
            </a:pPr>
            <a:endParaRPr lang="zh-TW" altLang="en-US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成长阶梯的第一级是「信心</a:t>
            </a:r>
            <a:r>
              <a:rPr lang="zh-TW" altLang="zh-TW" smtClean="0"/>
              <a:t>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lnSpc>
                <a:spcPct val="100000"/>
              </a:lnSpc>
              <a:buNone/>
            </a:pPr>
            <a:r>
              <a:rPr lang="zh-CN" altLang="en-US" sz="3600" smtClean="0"/>
              <a:t>这是一个很重要的基础。这信心就是对耶稣基督就是</a:t>
            </a:r>
            <a:r>
              <a:rPr lang="zh-HK" altLang="zh-TW" sz="3600" smtClean="0"/>
              <a:t>我</a:t>
            </a:r>
            <a:r>
              <a:rPr lang="zh-CN" altLang="en-US" sz="3600" smtClean="0"/>
              <a:t>生命的主，有绝对的信，毫不动摇。</a:t>
            </a:r>
            <a:r>
              <a:rPr lang="zh-HK" altLang="zh-TW" sz="3600" smtClean="0"/>
              <a:t>而</a:t>
            </a:r>
            <a:r>
              <a:rPr lang="zh-CN" altLang="en-US" sz="3600" smtClean="0"/>
              <a:t>这里所说的信心是指对神完全的信任及委身。</a:t>
            </a:r>
            <a:endParaRPr lang="zh-TW" altLang="en-US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smtClean="0"/>
              <a:t>成长阶梯的</a:t>
            </a:r>
            <a:r>
              <a:rPr lang="zh-TW" altLang="en-US" smtClean="0"/>
              <a:t>第二级是</a:t>
            </a:r>
            <a:r>
              <a:rPr lang="zh-HK" altLang="zh-TW" smtClean="0"/>
              <a:t>美</a:t>
            </a:r>
            <a:r>
              <a:rPr lang="zh-TW" altLang="zh-TW" dirty="0" smtClean="0"/>
              <a:t>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lnSpc>
                <a:spcPct val="100000"/>
              </a:lnSpc>
              <a:buNone/>
            </a:pPr>
            <a:r>
              <a:rPr lang="zh-HK" altLang="zh-TW" sz="4000" smtClean="0"/>
              <a:t>美</a:t>
            </a:r>
            <a:r>
              <a:rPr lang="zh-TW" altLang="zh-TW" sz="4000" smtClean="0"/>
              <a:t>德</a:t>
            </a:r>
            <a:r>
              <a:rPr lang="zh-HK" altLang="en-US" sz="4000" smtClean="0"/>
              <a:t>这个字，希</a:t>
            </a:r>
            <a:r>
              <a:rPr lang="zh-TW" altLang="en-US" sz="4000" smtClean="0"/>
              <a:t>腊</a:t>
            </a:r>
            <a:r>
              <a:rPr lang="zh-HK" altLang="zh-TW" sz="4000" smtClean="0"/>
              <a:t>文</a:t>
            </a:r>
            <a:r>
              <a:rPr lang="zh-HK" altLang="zh-TW" sz="4000" dirty="0" smtClean="0"/>
              <a:t>的</a:t>
            </a:r>
            <a:r>
              <a:rPr lang="zh-HK" altLang="zh-TW" sz="4000" smtClean="0"/>
              <a:t>意</a:t>
            </a:r>
            <a:r>
              <a:rPr lang="zh-TW" altLang="zh-TW" sz="4000" smtClean="0"/>
              <a:t>思</a:t>
            </a:r>
            <a:r>
              <a:rPr lang="zh-CN" altLang="en-US" sz="4000" smtClean="0"/>
              <a:t>是「最卓越之处」。代表一件对象发挥出它最卓越的功能，或是指一个人材被发挥到最卓越的果效。</a:t>
            </a:r>
            <a:endParaRPr lang="zh-TW" altLang="en-US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56592" y="1825625"/>
            <a:ext cx="7958758" cy="4351338"/>
          </a:xfrm>
        </p:spPr>
        <p:txBody>
          <a:bodyPr>
            <a:normAutofit fontScale="85000" lnSpcReduction="20000"/>
          </a:bodyPr>
          <a:lstStyle/>
          <a:p>
            <a:pPr marL="0">
              <a:lnSpc>
                <a:spcPct val="120000"/>
              </a:lnSpc>
              <a:buNone/>
            </a:pPr>
            <a:endParaRPr lang="en-US" altLang="zh-TW" sz="3600" dirty="0" smtClean="0"/>
          </a:p>
          <a:p>
            <a:pPr marL="0">
              <a:lnSpc>
                <a:spcPct val="120000"/>
              </a:lnSpc>
              <a:buNone/>
            </a:pPr>
            <a:r>
              <a:rPr lang="en-US" altLang="zh-TW" sz="4400" dirty="0" smtClean="0"/>
              <a:t>V3</a:t>
            </a:r>
            <a:r>
              <a:rPr lang="zh-HK" altLang="zh-TW" sz="4400" dirty="0" smtClean="0"/>
              <a:t>的</a:t>
            </a:r>
            <a:r>
              <a:rPr lang="zh-HK" altLang="zh-TW" sz="4400" smtClean="0"/>
              <a:t>美德</a:t>
            </a:r>
            <a:r>
              <a:rPr lang="en-US" altLang="zh-TW" sz="4400" smtClean="0"/>
              <a:t> </a:t>
            </a:r>
            <a:r>
              <a:rPr lang="zh-HK" altLang="en-US" sz="4400" smtClean="0"/>
              <a:t>与</a:t>
            </a:r>
            <a:r>
              <a:rPr lang="en-US" altLang="zh-TW" sz="4400" smtClean="0"/>
              <a:t>V5</a:t>
            </a:r>
            <a:r>
              <a:rPr lang="zh-HK" altLang="zh-TW" sz="4400" dirty="0" smtClean="0"/>
              <a:t>的</a:t>
            </a:r>
            <a:r>
              <a:rPr lang="zh-HK" altLang="zh-TW" sz="4400" smtClean="0"/>
              <a:t>美德</a:t>
            </a:r>
            <a:r>
              <a:rPr lang="en-US" altLang="zh-TW" sz="4400" smtClean="0"/>
              <a:t> </a:t>
            </a:r>
            <a:r>
              <a:rPr lang="zh-HK" altLang="en-US" sz="4400" smtClean="0"/>
              <a:t>这</a:t>
            </a:r>
            <a:r>
              <a:rPr lang="zh-TW" altLang="en-US" sz="4400" smtClean="0"/>
              <a:t>两</a:t>
            </a:r>
            <a:r>
              <a:rPr lang="zh-CN" altLang="en-US" sz="4400" smtClean="0"/>
              <a:t>个字是相同的。</a:t>
            </a:r>
            <a:endParaRPr lang="zh-TW" altLang="zh-TW" sz="4400" dirty="0" smtClean="0"/>
          </a:p>
          <a:p>
            <a:pPr marL="0">
              <a:lnSpc>
                <a:spcPct val="120000"/>
              </a:lnSpc>
              <a:buNone/>
            </a:pPr>
            <a:endParaRPr lang="en-US" altLang="zh-HK" sz="4400" dirty="0" smtClean="0"/>
          </a:p>
          <a:p>
            <a:pPr marL="0">
              <a:lnSpc>
                <a:spcPct val="120000"/>
              </a:lnSpc>
              <a:buNone/>
            </a:pPr>
            <a:r>
              <a:rPr lang="zh-CN" altLang="en-US" sz="4400" smtClean="0"/>
              <a:t>意思就是，人最卓越之处，就是把耶稣基督的性情对我们的影</a:t>
            </a:r>
            <a:r>
              <a:rPr lang="zh-TW" altLang="en-US" sz="4400" smtClean="0"/>
              <a:t>响</a:t>
            </a:r>
            <a:r>
              <a:rPr lang="zh-HK" altLang="en-US" sz="4400" smtClean="0"/>
              <a:t>，发</a:t>
            </a:r>
            <a:r>
              <a:rPr lang="zh-TW" altLang="en-US" sz="4400" smtClean="0"/>
              <a:t>挥</a:t>
            </a:r>
            <a:r>
              <a:rPr lang="zh-HK" altLang="en-US" sz="4400" smtClean="0"/>
              <a:t>出来</a:t>
            </a:r>
            <a:endParaRPr lang="zh-TW" altLang="en-US" sz="4400" dirty="0"/>
          </a:p>
        </p:txBody>
      </p:sp>
      <p:pic>
        <p:nvPicPr>
          <p:cNvPr id="4" name="圖片 3" descr="ori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397" y="1735321"/>
            <a:ext cx="1714503" cy="930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圖片 5" descr="ori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7348" y="1680657"/>
            <a:ext cx="1714503" cy="930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300</TotalTime>
  <Words>1107</Words>
  <Application>Microsoft Office PowerPoint</Application>
  <PresentationFormat>如螢幕大小 (4:3)</PresentationFormat>
  <Paragraphs>64</Paragraphs>
  <Slides>19</Slides>
  <Notes>19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0" baseType="lpstr">
      <vt:lpstr>Office 佈景主題</vt:lpstr>
      <vt:lpstr>坚稳成长 生命之道 彼后一3~11</vt:lpstr>
      <vt:lpstr>投影片 2</vt:lpstr>
      <vt:lpstr>投影片 3</vt:lpstr>
      <vt:lpstr>生命成长，为能与神的本性有份（V3-4）(新汉语译本)</vt:lpstr>
      <vt:lpstr>生命成长，不二途径为神结果     V5-9 (新汉语译本)</vt:lpstr>
      <vt:lpstr>这八个生命成长的阶梯</vt:lpstr>
      <vt:lpstr>成长阶梯的第一级是「信心」</vt:lpstr>
      <vt:lpstr>成长阶梯的第二级是美德</vt:lpstr>
      <vt:lpstr>投影片 9</vt:lpstr>
      <vt:lpstr>成长阶梯的第三级是知识</vt:lpstr>
      <vt:lpstr>成长阶梯的第四级是节制</vt:lpstr>
      <vt:lpstr>成长阶梯的第五级是忍耐</vt:lpstr>
      <vt:lpstr>成长阶梯的第六级是敬虔</vt:lpstr>
      <vt:lpstr>成长阶梯的第七级是爱弟兄的心</vt:lpstr>
      <vt:lpstr>基督徒信仰「进阶」的终极，就是爱。</vt:lpstr>
      <vt:lpstr>成长阶梯的第八级是结出果子</vt:lpstr>
      <vt:lpstr>生命成长，竭力持守所蒙的呼召 V10-11 (新汉语译本)</vt:lpstr>
      <vt:lpstr>投影片 18</vt:lpstr>
      <vt:lpstr>投影片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tung tung</dc:creator>
  <cp:lastModifiedBy>SS</cp:lastModifiedBy>
  <cp:revision>36</cp:revision>
  <dcterms:created xsi:type="dcterms:W3CDTF">2018-01-27T21:20:02Z</dcterms:created>
  <dcterms:modified xsi:type="dcterms:W3CDTF">2018-05-12T07:28:07Z</dcterms:modified>
</cp:coreProperties>
</file>