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theme/theme7.xml" ContentType="application/vnd.openxmlformats-officedocument.theme+xml"/>
  <Override PartName="/ppt/slideLayouts/slideLayout13.xml" ContentType="application/vnd.openxmlformats-officedocument.presentationml.slideLayout+xml"/>
  <Override PartName="/ppt/theme/theme8.xml" ContentType="application/vnd.openxmlformats-officedocument.theme+xml"/>
  <Override PartName="/ppt/slideLayouts/slideLayout14.xml" ContentType="application/vnd.openxmlformats-officedocument.presentationml.slideLayout+xml"/>
  <Override PartName="/ppt/theme/theme9.xml" ContentType="application/vnd.openxmlformats-officedocument.theme+xml"/>
  <Override PartName="/ppt/slideLayouts/slideLayout15.xml" ContentType="application/vnd.openxmlformats-officedocument.presentationml.slideLayout+xml"/>
  <Override PartName="/ppt/theme/theme10.xml" ContentType="application/vnd.openxmlformats-officedocument.theme+xml"/>
  <Override PartName="/ppt/slideLayouts/slideLayout16.xml" ContentType="application/vnd.openxmlformats-officedocument.presentationml.slideLayout+xml"/>
  <Override PartName="/ppt/theme/theme11.xml" ContentType="application/vnd.openxmlformats-officedocument.theme+xml"/>
  <Override PartName="/ppt/slideLayouts/slideLayout17.xml" ContentType="application/vnd.openxmlformats-officedocument.presentationml.slideLayout+xml"/>
  <Override PartName="/ppt/theme/theme12.xml" ContentType="application/vnd.openxmlformats-officedocument.theme+xml"/>
  <Override PartName="/ppt/slideLayouts/slideLayout18.xml" ContentType="application/vnd.openxmlformats-officedocument.presentationml.slideLayout+xml"/>
  <Override PartName="/ppt/theme/theme13.xml" ContentType="application/vnd.openxmlformats-officedocument.theme+xml"/>
  <Override PartName="/ppt/slideLayouts/slideLayout19.xml" ContentType="application/vnd.openxmlformats-officedocument.presentationml.slideLayout+xml"/>
  <Override PartName="/ppt/theme/theme14.xml" ContentType="application/vnd.openxmlformats-officedocument.theme+xml"/>
  <Override PartName="/ppt/slideLayouts/slideLayout20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1" r:id="rId7"/>
    <p:sldMasterId id="2147483683" r:id="rId8"/>
    <p:sldMasterId id="2147483685" r:id="rId9"/>
    <p:sldMasterId id="2147483687" r:id="rId10"/>
    <p:sldMasterId id="2147483689" r:id="rId11"/>
    <p:sldMasterId id="2147483691" r:id="rId12"/>
    <p:sldMasterId id="2147483693" r:id="rId13"/>
    <p:sldMasterId id="2147483695" r:id="rId14"/>
    <p:sldMasterId id="2147483697" r:id="rId15"/>
  </p:sldMasterIdLst>
  <p:notesMasterIdLst>
    <p:notesMasterId r:id="rId25"/>
  </p:notesMasterIdLst>
  <p:sldIdLst>
    <p:sldId id="256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1C3AE-D8C3-4816-AD02-4EE82EAAC777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29AB8-7ACA-4F66-9721-987DCFEDC5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75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6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678200F-9A2F-4549-8C6B-4FE6055AA21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2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8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3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1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91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5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605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6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13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7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251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8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42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42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EE3DD700-B497-4686-AD47-ECAAE58ABF32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9</a:t>
            </a:fld>
            <a:endParaRPr lang="en-US" altLang="zh-CN" sz="1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3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12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825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936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2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18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43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533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414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49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93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13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389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51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79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91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84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36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30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57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25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5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6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7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8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9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3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48B59-242D-4D0D-BC0C-4A673B08FB7A}" type="datetimeFigureOut">
              <a:rPr lang="de-DE" smtClean="0"/>
              <a:t>28.04.2018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7DE4B-DBFB-488D-A48B-F9B641522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15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5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58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1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92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1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03734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5176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5171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95230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28.04.2018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0612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13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77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9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奇异恩典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612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8909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5181600"/>
          </a:xfrm>
        </p:spPr>
        <p:txBody>
          <a:bodyPr/>
          <a:lstStyle/>
          <a:p>
            <a:pPr marL="0" indent="0"/>
            <a:r>
              <a:rPr lang="zh-CN" altLang="de-DE" dirty="0"/>
              <a:t>引言：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基督徒的人生是恩典人生。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什么是恩典？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为什么在基督信仰中恩典的观念很重要？信仰生命中最大的恩典是什么？</a:t>
            </a:r>
            <a:endParaRPr lang="de-DE" altLang="zh-CN" dirty="0"/>
          </a:p>
          <a:p>
            <a:pPr marL="514350" indent="-514350" eaLnBrk="1">
              <a:buFont typeface="+mj-lt"/>
              <a:buAutoNum type="arabicPeriod"/>
            </a:pPr>
            <a:r>
              <a:rPr lang="zh-CN" altLang="de-DE" dirty="0"/>
              <a:t>认识神给我们的恩典对人生有什么意义？会带来什么样的不同和改变？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endParaRPr lang="zh-CN" altLang="de-DE" dirty="0"/>
          </a:p>
          <a:p>
            <a:pPr marL="0" indent="0"/>
            <a:endParaRPr lang="zh-CN" altLang="de-DE" dirty="0"/>
          </a:p>
          <a:p>
            <a:pPr marL="0" indent="0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422562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dirty="0"/>
              <a:t>恩典是给予不配之人以好处。给予者和被给予者之间的不对等性。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dirty="0"/>
              <a:t>神与人之间，人所得到的最大恩典是在基督里的救恩。</a:t>
            </a:r>
            <a:endParaRPr lang="de-DE" altLang="zh-CN" dirty="0"/>
          </a:p>
          <a:p>
            <a:pPr marL="0" indent="0">
              <a:defRPr/>
            </a:pPr>
            <a:endParaRPr lang="de-DE" altLang="zh-CN" dirty="0"/>
          </a:p>
          <a:p>
            <a:pPr marL="514350" indent="-514350">
              <a:buFont typeface="+mj-lt"/>
              <a:buAutoNum type="arabicPeriod"/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47675" indent="-357188">
              <a:tabLst>
                <a:tab pos="900113" algn="l"/>
              </a:tabLst>
              <a:defRPr/>
            </a:pPr>
            <a:endParaRPr lang="zh-TW" altLang="en-US" dirty="0"/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480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zh-CN" altLang="de-DE" dirty="0"/>
              <a:t>基督救赎是恩典在于：</a:t>
            </a:r>
            <a:endParaRPr lang="de-DE" altLang="zh-CN" dirty="0"/>
          </a:p>
          <a:p>
            <a:pPr marL="914400" lvl="1" indent="-514350">
              <a:buFont typeface="+mj-lt"/>
              <a:buAutoNum type="alphaLcPeriod"/>
              <a:defRPr/>
            </a:pPr>
            <a:r>
              <a:rPr lang="zh-CN" altLang="de-DE" sz="3200" dirty="0"/>
              <a:t>人的光景：</a:t>
            </a:r>
            <a:endParaRPr lang="de-DE" altLang="zh-CN" sz="3200" dirty="0"/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r>
              <a:rPr lang="zh-CN" altLang="de-DE" sz="2800" dirty="0"/>
              <a:t>人被罪辖制，灵性死亡，生命与道德彻底败坏。</a:t>
            </a:r>
            <a:endParaRPr lang="de-DE" altLang="zh-CN" sz="2800" dirty="0"/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r>
              <a:rPr lang="zh-CN" altLang="de-DE" sz="2800" dirty="0"/>
              <a:t>无法认识神，也不能从神的眼光里认识自己，以世俗和欲望为人生导向。</a:t>
            </a:r>
            <a:endParaRPr lang="de-DE" altLang="zh-CN" sz="2800" dirty="0"/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r>
              <a:rPr lang="zh-CN" altLang="de-DE" sz="2800" dirty="0"/>
              <a:t>罪带来死亡，死成为结局。人生没有意义和没有出路</a:t>
            </a:r>
            <a:endParaRPr lang="de-DE" altLang="zh-CN" sz="2800" dirty="0"/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endParaRPr lang="de-DE" altLang="zh-CN" sz="2800" dirty="0"/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endParaRPr lang="de-DE" altLang="zh-CN" dirty="0"/>
          </a:p>
          <a:p>
            <a:pPr marL="514350" indent="-514350">
              <a:buFont typeface="+mj-lt"/>
              <a:buAutoNum type="arabicPeriod"/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47675" indent="-357188">
              <a:tabLst>
                <a:tab pos="900113" algn="l"/>
              </a:tabLst>
              <a:defRPr/>
            </a:pPr>
            <a:endParaRPr lang="zh-TW" altLang="en-US" dirty="0"/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660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zh-CN" altLang="de-DE" dirty="0"/>
              <a:t>基督救赎是恩典在于：</a:t>
            </a:r>
            <a:endParaRPr lang="de-DE" altLang="zh-CN" dirty="0"/>
          </a:p>
          <a:p>
            <a:pPr marL="914400" lvl="1" indent="-514350">
              <a:buFont typeface="+mj-lt"/>
              <a:buAutoNum type="alphaLcPeriod" startAt="2"/>
              <a:defRPr/>
            </a:pPr>
            <a:r>
              <a:rPr lang="zh-CN" altLang="de-DE" sz="3200" dirty="0"/>
              <a:t>神自己的特征和本质：</a:t>
            </a:r>
            <a:endParaRPr lang="de-DE" altLang="zh-CN" sz="3200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人神爱人，祂是人的创造者。</a:t>
            </a:r>
            <a:endParaRPr lang="de-DE" altLang="zh-CN" sz="2800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神的圣洁公义对罪的处理及人在灵性上的无能，无法摆脱罪的辖制</a:t>
            </a:r>
            <a:endParaRPr lang="de-DE" altLang="zh-CN" sz="2800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神的怜悯与救赎主权，基督的舍己</a:t>
            </a:r>
            <a:endParaRPr lang="de-DE" sz="2800" dirty="0"/>
          </a:p>
          <a:p>
            <a:pPr marL="800100" lvl="2" indent="0">
              <a:buNone/>
              <a:defRPr/>
            </a:pPr>
            <a:endParaRPr lang="de-DE" altLang="zh-CN" dirty="0"/>
          </a:p>
          <a:p>
            <a:pPr marL="514350" indent="-514350">
              <a:buFont typeface="+mj-lt"/>
              <a:buAutoNum type="arabicPeriod"/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47675" indent="-357188">
              <a:tabLst>
                <a:tab pos="900113" algn="l"/>
              </a:tabLst>
              <a:defRPr/>
            </a:pPr>
            <a:endParaRPr lang="zh-TW" altLang="en-US" dirty="0"/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123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zh-CN" altLang="de-DE" dirty="0"/>
              <a:t>救赎恩典的目的是使人脱离罪恶，在基督里与神连接，重建新生命，有永生的盼望。</a:t>
            </a:r>
            <a:endParaRPr lang="de-DE" altLang="zh-CN" dirty="0"/>
          </a:p>
          <a:p>
            <a:pPr marL="514350" indent="-514350">
              <a:buFont typeface="+mj-lt"/>
              <a:buAutoNum type="arabicPeriod" startAt="4"/>
            </a:pPr>
            <a:r>
              <a:rPr lang="zh-CN" altLang="de-DE" dirty="0"/>
              <a:t>基督里的救恩是神给人的恩典，人以信心去支取。</a:t>
            </a:r>
            <a:endParaRPr lang="de-DE" altLang="zh-CN" dirty="0"/>
          </a:p>
          <a:p>
            <a:pPr marL="514350" indent="-514350" eaLnBrk="1">
              <a:buFont typeface="+mj-lt"/>
              <a:buAutoNum type="arabicPeriod" startAt="4"/>
            </a:pPr>
            <a:r>
              <a:rPr lang="zh-CN" altLang="de-DE" dirty="0"/>
              <a:t>活出基督的生命不是为赚取救恩，而是感恩的回应，是新生命的特征。</a:t>
            </a:r>
            <a:endParaRPr lang="de-DE" dirty="0"/>
          </a:p>
          <a:p>
            <a:pPr marL="514350" indent="-514350">
              <a:buFont typeface="+mj-lt"/>
              <a:buAutoNum type="arabicPeriod" startAt="4"/>
            </a:pPr>
            <a:endParaRPr lang="de-DE" altLang="zh-CN" dirty="0"/>
          </a:p>
          <a:p>
            <a:pPr marL="0" indent="0">
              <a:defRPr/>
            </a:pPr>
            <a:endParaRPr lang="de-DE" altLang="zh-CN" dirty="0"/>
          </a:p>
          <a:p>
            <a:pPr marL="514350" indent="-514350">
              <a:buFont typeface="+mj-lt"/>
              <a:buAutoNum type="arabicPeriod"/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47675" indent="-357188">
              <a:tabLst>
                <a:tab pos="900113" algn="l"/>
              </a:tabLst>
              <a:defRPr/>
            </a:pPr>
            <a:endParaRPr lang="zh-TW" altLang="en-US" dirty="0"/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704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zh-CN" altLang="de-DE" dirty="0"/>
              <a:t>认识罪的深重，才能理解恩典的浩大。</a:t>
            </a:r>
            <a:endParaRPr lang="de-DE" altLang="zh-CN" dirty="0"/>
          </a:p>
          <a:p>
            <a:pPr marL="514350" indent="-514350">
              <a:buFont typeface="+mj-lt"/>
              <a:buAutoNum type="arabicPeriod" startAt="7"/>
            </a:pPr>
            <a:r>
              <a:rPr lang="zh-CN" altLang="de-DE" dirty="0"/>
              <a:t>明白基督救赎的恩典，认识人性的本相并不美好，但却被怜悯，却被爱，生命有盼望。</a:t>
            </a:r>
            <a:endParaRPr lang="de-DE" altLang="zh-CN" dirty="0"/>
          </a:p>
          <a:p>
            <a:pPr marL="514350" indent="-514350" eaLnBrk="1">
              <a:buFont typeface="+mj-lt"/>
              <a:buAutoNum type="arabicPeriod" startAt="7"/>
            </a:pPr>
            <a:r>
              <a:rPr lang="zh-CN" altLang="de-DE" dirty="0"/>
              <a:t>认识恩典，知道神的本质乃为美善，人生有安全感。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47675" indent="-357188">
              <a:tabLst>
                <a:tab pos="900113" algn="l"/>
              </a:tabLst>
              <a:defRPr/>
            </a:pPr>
            <a:endParaRPr lang="zh-TW" altLang="en-US" dirty="0"/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740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633413" indent="-633413">
              <a:buFont typeface="+mj-lt"/>
              <a:buAutoNum type="arabicPeriod" startAt="10"/>
              <a:defRPr/>
            </a:pPr>
            <a:r>
              <a:rPr lang="zh-CN" altLang="de-DE" dirty="0"/>
              <a:t>认识恩典，看见祝福，人才能谦 卑，以感恩的人生去回应。</a:t>
            </a:r>
            <a:endParaRPr lang="de-DE" altLang="zh-CN" dirty="0"/>
          </a:p>
          <a:p>
            <a:pPr marL="633413" indent="-633413" eaLnBrk="1">
              <a:buFont typeface="+mj-lt"/>
              <a:buAutoNum type="arabicPeriod" startAt="10"/>
              <a:defRPr/>
            </a:pPr>
            <a:r>
              <a:rPr lang="zh-CN" altLang="de-DE" dirty="0"/>
              <a:t>认识恩典，知道所拥有的是被赐予的，生命被天父看顾照料，生命有安息和满足，人生不再是求生的挣扎，而是可以享受的福份。</a:t>
            </a:r>
            <a:endParaRPr lang="de-DE" altLang="zh-CN" dirty="0"/>
          </a:p>
          <a:p>
            <a:pPr marL="633413" indent="-633413" eaLnBrk="1">
              <a:buFont typeface="+mj-lt"/>
              <a:buAutoNum type="arabicPeriod" startAt="10"/>
              <a:defRPr/>
            </a:pPr>
            <a:r>
              <a:rPr lang="zh-CN" altLang="de-DE" dirty="0"/>
              <a:t>在信心里与基督联合，更新自己，活出丰盛的生命。</a:t>
            </a:r>
            <a:endParaRPr lang="de-DE" dirty="0"/>
          </a:p>
          <a:p>
            <a:pPr marL="0" indent="0">
              <a:defRPr/>
            </a:pPr>
            <a:endParaRPr lang="de-DE" altLang="zh-CN" dirty="0"/>
          </a:p>
          <a:p>
            <a:pPr marL="514350" indent="-514350">
              <a:buFont typeface="+mj-lt"/>
              <a:buAutoNum type="arabicPeriod" startAt="10"/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47675" indent="-357188">
              <a:tabLst>
                <a:tab pos="900113" algn="l"/>
              </a:tabLst>
              <a:defRPr/>
            </a:pPr>
            <a:endParaRPr lang="zh-TW" altLang="en-US" dirty="0"/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15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en-US" dirty="0"/>
              <a:t>奇异恩典</a:t>
            </a:r>
            <a:r>
              <a:rPr lang="zh-CN" altLang="de-DE" dirty="0"/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弗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93187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/>
              <a:t>总结：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基督徒的人生是经历神恩典的人生，被神救赎，蒙神祝福</a:t>
            </a:r>
            <a:endParaRPr lang="de-DE" altLang="zh-CN" dirty="0"/>
          </a:p>
          <a:p>
            <a:pPr marL="514350" indent="-514350" eaLnBrk="1">
              <a:buFont typeface="+mj-lt"/>
              <a:buAutoNum type="arabicPeriod"/>
            </a:pPr>
            <a:r>
              <a:rPr lang="zh-CN" altLang="de-DE" dirty="0"/>
              <a:t>基督徒当在恩典中回应神，以信心与祂连接，与祂同行，活出感恩的人生，活出丰盛的生命。</a:t>
            </a:r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62522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6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7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8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1718</Words>
  <Application>Microsoft Office PowerPoint</Application>
  <PresentationFormat>Bildschirmpräsentation (4:3)</PresentationFormat>
  <Paragraphs>123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15</vt:i4>
      </vt:variant>
      <vt:variant>
        <vt:lpstr>Folientitel</vt:lpstr>
      </vt:variant>
      <vt:variant>
        <vt:i4>9</vt:i4>
      </vt:variant>
    </vt:vector>
  </HeadingPairs>
  <TitlesOfParts>
    <vt:vector size="30" baseType="lpstr">
      <vt:lpstr>SimHei</vt:lpstr>
      <vt:lpstr>宋体</vt:lpstr>
      <vt:lpstr>宋体</vt:lpstr>
      <vt:lpstr>Arial</vt:lpstr>
      <vt:lpstr>Calibri</vt:lpstr>
      <vt:lpstr>Calibri Light</vt:lpstr>
      <vt:lpstr>Office Theme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默认设计模板</vt:lpstr>
      <vt:lpstr>1_默认设计模板</vt:lpstr>
      <vt:lpstr>2_默认设计模板</vt:lpstr>
      <vt:lpstr>3_默认设计模板</vt:lpstr>
      <vt:lpstr>4_默认设计模板</vt:lpstr>
      <vt:lpstr>5_默认设计模板</vt:lpstr>
      <vt:lpstr>6_默认设计模板</vt:lpstr>
      <vt:lpstr>7_默认设计模板</vt:lpstr>
      <vt:lpstr>8_默认设计模板</vt:lpstr>
      <vt:lpstr>主日证道</vt:lpstr>
      <vt:lpstr>奇异恩典（弗2：1-10）</vt:lpstr>
      <vt:lpstr>奇异恩典（弗2：1-10）</vt:lpstr>
      <vt:lpstr>奇异恩典（弗2：1-10）</vt:lpstr>
      <vt:lpstr>奇异恩典（弗2：1-10）</vt:lpstr>
      <vt:lpstr>奇异恩典（弗2：1-10）</vt:lpstr>
      <vt:lpstr>奇异恩典（弗2：1-10）</vt:lpstr>
      <vt:lpstr>奇异恩典（弗2：1-10）</vt:lpstr>
      <vt:lpstr>奇异恩典（弗2：1-10）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2</cp:revision>
  <dcterms:created xsi:type="dcterms:W3CDTF">2018-04-28T15:42:22Z</dcterms:created>
  <dcterms:modified xsi:type="dcterms:W3CDTF">2018-04-28T15:44:32Z</dcterms:modified>
</cp:coreProperties>
</file>