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59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-64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5584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991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707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01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8324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155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9061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5112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661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3415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0914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62DFD-D8CA-4BD3-A6BC-49C5FFB467DF}" type="datetimeFigureOut">
              <a:rPr lang="zh-TW" altLang="en-US" smtClean="0"/>
              <a:pPr/>
              <a:t>2018/4/13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B013-E820-4ED9-B643-68EE956DD9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2578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/>
              <a:t>講題：「當拜主你的神」</a:t>
            </a:r>
            <a:br>
              <a:rPr lang="zh-TW" altLang="zh-TW" b="1" dirty="0"/>
            </a:br>
            <a:r>
              <a:rPr lang="zh-TW" altLang="zh-TW" b="1" dirty="0"/>
              <a:t>經文：創世記</a:t>
            </a:r>
            <a:r>
              <a:rPr lang="en-US" altLang="zh-TW" b="1" dirty="0"/>
              <a:t>14</a:t>
            </a:r>
            <a:r>
              <a:rPr lang="zh-TW" altLang="zh-TW" b="1" dirty="0" smtClean="0"/>
              <a:t>章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/>
              <a:t>蔡定邦老師</a:t>
            </a:r>
            <a:endParaRPr lang="en-US" altLang="zh-TW" dirty="0" smtClean="0"/>
          </a:p>
          <a:p>
            <a:pPr algn="r"/>
            <a:r>
              <a:rPr lang="zh-TW" altLang="en-US" dirty="0" smtClean="0"/>
              <a:t>德華福音會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827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zh-TW" b="1" dirty="0"/>
              <a:t>亞伯蘭面對兩</a:t>
            </a:r>
            <a:r>
              <a:rPr lang="zh-TW" altLang="zh-TW" b="1" dirty="0" smtClean="0"/>
              <a:t>位王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1665"/>
            <a:ext cx="7886700" cy="46708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ABBA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A-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所多瑪王，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麥基洗德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2800" dirty="0"/>
              <a:t>重點在</a:t>
            </a: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，也是我們效法的對象</a:t>
            </a:r>
            <a:endParaRPr lang="en-US" altLang="zh-TW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是相反，我們不要效法</a:t>
            </a:r>
            <a:r>
              <a:rPr lang="zh-TW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的對象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分別</a:t>
            </a:r>
            <a:r>
              <a:rPr lang="zh-TW" altLang="zh-TW" dirty="0"/>
              <a:t>所多瑪</a:t>
            </a:r>
            <a:r>
              <a:rPr lang="zh-TW" altLang="zh-TW" dirty="0" smtClean="0"/>
              <a:t>王</a:t>
            </a:r>
            <a:r>
              <a:rPr lang="zh-TW" altLang="en-US" dirty="0" smtClean="0"/>
              <a:t>和</a:t>
            </a:r>
            <a:r>
              <a:rPr lang="zh-TW" altLang="zh-TW" dirty="0"/>
              <a:t>撒冷</a:t>
            </a:r>
            <a:r>
              <a:rPr lang="zh-TW" altLang="zh-TW" dirty="0" smtClean="0"/>
              <a:t>王</a:t>
            </a:r>
            <a:r>
              <a:rPr lang="zh-TW" altLang="en-US" dirty="0" smtClean="0"/>
              <a:t>出來</a:t>
            </a:r>
            <a:r>
              <a:rPr lang="zh-TW" altLang="zh-TW" dirty="0" smtClean="0"/>
              <a:t>迎接</a:t>
            </a:r>
            <a:r>
              <a:rPr lang="zh-TW" altLang="en-US" dirty="0" smtClean="0"/>
              <a:t>，一個無名，一個有名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他們迎接亞伯蘭</a:t>
            </a:r>
            <a:r>
              <a:rPr lang="zh-TW" altLang="zh-TW" dirty="0" smtClean="0"/>
              <a:t>的</a:t>
            </a:r>
            <a:r>
              <a:rPr lang="zh-TW" altLang="zh-TW" dirty="0"/>
              <a:t>目的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/>
              <a:t>亞伯</a:t>
            </a:r>
            <a:r>
              <a:rPr lang="zh-TW" altLang="en-US" sz="2800" dirty="0" smtClean="0"/>
              <a:t>蘭打勝仗凱旋歸來，慶功？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先講麥基洗德，為亞伯蘭祝福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後再講先出來迎接的所多瑪王，他要討回被四王擄去的人口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982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亞伯</a:t>
            </a:r>
            <a:r>
              <a:rPr lang="zh-TW" altLang="zh-TW" b="1" dirty="0" smtClean="0"/>
              <a:t>蘭</a:t>
            </a:r>
            <a:r>
              <a:rPr lang="zh-TW" altLang="en-US" b="1" dirty="0" smtClean="0"/>
              <a:t>回應</a:t>
            </a:r>
            <a:r>
              <a:rPr lang="zh-TW" altLang="en-US" b="1" dirty="0"/>
              <a:t>麥基洗德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麥</a:t>
            </a:r>
            <a:r>
              <a:rPr lang="zh-TW" altLang="en-US" dirty="0"/>
              <a:t>基洗德</a:t>
            </a:r>
            <a:r>
              <a:rPr lang="en-US" altLang="zh-TW" dirty="0" err="1"/>
              <a:t>Melchi-zedek</a:t>
            </a:r>
            <a:r>
              <a:rPr lang="en-US" altLang="zh-TW" dirty="0" smtClean="0"/>
              <a:t>=</a:t>
            </a:r>
            <a:r>
              <a:rPr lang="zh-TW" altLang="en-US" dirty="0" smtClean="0"/>
              <a:t>我王是</a:t>
            </a:r>
            <a:r>
              <a:rPr lang="zh-TW" altLang="en-US" dirty="0"/>
              <a:t>公</a:t>
            </a:r>
            <a:r>
              <a:rPr lang="zh-TW" altLang="en-US" dirty="0" smtClean="0"/>
              <a:t>義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撒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冷王麥基洗德帶著餅和酒出來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迎接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 smtClean="0">
                <a:ea typeface="標楷體" panose="03000509000000000000" pitchFamily="65" charset="-120"/>
              </a:rPr>
              <a:t>v.18a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/>
              <a:t>撒冷（</a:t>
            </a:r>
            <a:r>
              <a:rPr lang="en-US" altLang="zh-TW" sz="2800" dirty="0"/>
              <a:t>Salem</a:t>
            </a:r>
            <a:r>
              <a:rPr lang="zh-TW" altLang="en-US" sz="2800" dirty="0"/>
              <a:t>）</a:t>
            </a:r>
            <a:r>
              <a:rPr lang="en-US" altLang="zh-TW" sz="2800" dirty="0"/>
              <a:t>=</a:t>
            </a:r>
            <a:r>
              <a:rPr lang="zh-TW" altLang="en-US" sz="2800" dirty="0"/>
              <a:t>耶路撒冷（</a:t>
            </a:r>
            <a:r>
              <a:rPr lang="en-US" altLang="zh-TW" sz="2800" dirty="0"/>
              <a:t>Jerusalem</a:t>
            </a:r>
            <a:r>
              <a:rPr lang="zh-TW" altLang="en-US" sz="2800" dirty="0" smtClean="0"/>
              <a:t>）</a:t>
            </a:r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≈ </a:t>
            </a:r>
            <a:r>
              <a:rPr lang="zh-TW" altLang="en-US" sz="2800" dirty="0" smtClean="0"/>
              <a:t>平安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他是至高神的祭司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 smtClean="0">
                <a:ea typeface="標楷體" panose="03000509000000000000" pitchFamily="65" charset="-120"/>
              </a:rPr>
              <a:t>v.18b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為亞伯蘭祝福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 smtClean="0">
                <a:ea typeface="標楷體" panose="03000509000000000000" pitchFamily="65" charset="-120"/>
              </a:rPr>
              <a:t>vv.19-20a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dirty="0" smtClean="0"/>
              <a:t>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願天地的主、至高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賜福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與亞伯蘭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！至高的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敵人交在你手裏，是應當稱頌的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→尊神為大，認識亞伯蘭打勝仗是出於神，不是自己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+mn-ea"/>
              </a:rPr>
              <a:t>回應：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伯蘭就把所得的拿出十分之一來，給麥基洗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 smtClean="0">
                <a:ea typeface="標楷體" panose="03000509000000000000" pitchFamily="65" charset="-120"/>
              </a:rPr>
              <a:t>v.20b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56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亞伯蘭</a:t>
            </a:r>
            <a:r>
              <a:rPr lang="zh-TW" altLang="en-US" b="1" dirty="0" smtClean="0"/>
              <a:t>回應所多瑪王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8096"/>
            <a:ext cx="7886700" cy="495917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所</a:t>
            </a:r>
            <a:r>
              <a:rPr lang="zh-TW" altLang="en-US" dirty="0"/>
              <a:t>多瑪是甚麼地方</a:t>
            </a:r>
            <a:r>
              <a:rPr lang="zh-TW" altLang="en-US" dirty="0" smtClean="0"/>
              <a:t>？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舊約著名的罪惡之城，羅得住在那裡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其他的罪惡之城：蛾摩拉，</a:t>
            </a:r>
            <a:r>
              <a:rPr lang="zh-TW" altLang="zh-TW" dirty="0"/>
              <a:t>押</a:t>
            </a:r>
            <a:r>
              <a:rPr lang="zh-TW" altLang="zh-TW" dirty="0" smtClean="0"/>
              <a:t>瑪</a:t>
            </a:r>
            <a:r>
              <a:rPr lang="zh-TW" altLang="en-US" dirty="0" smtClean="0"/>
              <a:t>，</a:t>
            </a:r>
            <a:r>
              <a:rPr lang="zh-TW" altLang="zh-TW" dirty="0"/>
              <a:t>洗</a:t>
            </a:r>
            <a:r>
              <a:rPr lang="zh-TW" altLang="zh-TW" dirty="0" smtClean="0"/>
              <a:t>扁</a:t>
            </a:r>
            <a:r>
              <a:rPr lang="zh-TW" altLang="en-US" dirty="0" smtClean="0"/>
              <a:t>，</a:t>
            </a:r>
            <a:r>
              <a:rPr lang="zh-TW" altLang="zh-TW" dirty="0"/>
              <a:t>比</a:t>
            </a:r>
            <a:r>
              <a:rPr lang="zh-TW" altLang="zh-TW" dirty="0" smtClean="0"/>
              <a:t>拉</a:t>
            </a:r>
            <a:r>
              <a:rPr lang="zh-TW" altLang="en-US" dirty="0" smtClean="0"/>
              <a:t>（</a:t>
            </a:r>
            <a:r>
              <a:rPr lang="en-US" altLang="zh-TW" dirty="0" smtClean="0"/>
              <a:t>=</a:t>
            </a:r>
            <a:r>
              <a:rPr lang="zh-TW" altLang="en-US" dirty="0" smtClean="0"/>
              <a:t>吞吃），之後都為神所毀滅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所多瑪王對亞伯蘭說：「你把人口給我，財物你自己拿去吧！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/>
              <a:t>（</a:t>
            </a:r>
            <a:r>
              <a:rPr lang="en-US" altLang="zh-TW" dirty="0" smtClean="0"/>
              <a:t>v.21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亞伯蘭自己不領情（</a:t>
            </a:r>
            <a:r>
              <a:rPr lang="en-US" altLang="zh-TW" dirty="0" smtClean="0"/>
              <a:t>vv.22-23</a:t>
            </a:r>
            <a:r>
              <a:rPr lang="zh-TW" altLang="en-US" dirty="0" smtClean="0"/>
              <a:t>）：</a:t>
            </a:r>
            <a:r>
              <a:rPr lang="en-US" altLang="zh-TW" baseline="30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伯蘭對所多瑪王說：「我已經向天地的主－至高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起誓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：凡是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你的東西，就是一根線、一根鞋帶，我都不拿，免得你說：『我使亞伯蘭富足！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盟友得他們應得的（</a:t>
            </a:r>
            <a:r>
              <a:rPr lang="en-US" altLang="zh-TW" dirty="0" smtClean="0"/>
              <a:t>v.24</a:t>
            </a:r>
            <a:r>
              <a:rPr lang="zh-TW" altLang="en-US" dirty="0" smtClean="0"/>
              <a:t>）：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僕人所吃的，並與我同行的亞乃、以實各、幔利所應得的分，可以任憑他們拿去。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076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教訓</a:t>
            </a:r>
            <a:r>
              <a:rPr lang="en-US" altLang="zh-TW" b="1" dirty="0" smtClean="0"/>
              <a:t>—</a:t>
            </a:r>
            <a:r>
              <a:rPr lang="zh-TW" altLang="en-US" b="1" dirty="0" smtClean="0"/>
              <a:t>我們如何面對神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面對神公義的要求（麥基洗德名字的意思），我們要向神奉獻十分之一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奉獻是象徵向神全然的奉獻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將身體獻上，當作活祭 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2800" dirty="0" smtClean="0"/>
              <a:t>（羅</a:t>
            </a:r>
            <a:r>
              <a:rPr lang="en-US" altLang="zh-TW" sz="2800" dirty="0" smtClean="0"/>
              <a:t>12.1-2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+mn-ea"/>
              </a:rPr>
              <a:t>奉獻禮文：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萬物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都從你而來，我們把從你而得的獻給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 </a:t>
            </a:r>
            <a:r>
              <a:rPr lang="zh-TW" altLang="en-US" sz="2800" dirty="0" smtClean="0"/>
              <a:t>（代上</a:t>
            </a:r>
            <a:r>
              <a:rPr lang="en-US" altLang="zh-TW" sz="2800" dirty="0" smtClean="0"/>
              <a:t>29.13-14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3412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教訓</a:t>
            </a:r>
            <a:r>
              <a:rPr lang="en-US" altLang="zh-TW" b="1" dirty="0"/>
              <a:t>—</a:t>
            </a:r>
            <a:r>
              <a:rPr lang="zh-TW" altLang="en-US" b="1" dirty="0"/>
              <a:t>我們如何</a:t>
            </a:r>
            <a:r>
              <a:rPr lang="zh-TW" altLang="en-US" b="1" dirty="0" smtClean="0"/>
              <a:t>面對世界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1665"/>
            <a:ext cx="7886700" cy="45952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所多瑪、蛾摩拉，連同押瑪，洗扁及比拉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→神最後審判的對象，</a:t>
            </a:r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而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所多瑪是代表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所多瑪王的要求：「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你把人口給我，財物你自己拿去吧！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世俗的要求→交換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但亞伯蘭並沒有答應，凡屬所多瑪的東西，一樣也不拿，免得予人口實，是他使亞伯蘭富足！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同樣，世界有形形色色的誘惑，許多的</a:t>
            </a:r>
            <a:r>
              <a:rPr lang="zh-TW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「成就」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以至所謂</a:t>
            </a:r>
            <a:r>
              <a:rPr lang="zh-TW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「成功之道」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，並非都是神所喜悅的，我們千萬不要與之有任何關係，要一刀兩斷！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4005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結語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1" y="1507524"/>
            <a:ext cx="5759745" cy="5123935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瑞士神學家巴特（</a:t>
            </a:r>
            <a:r>
              <a:rPr lang="en-US" altLang="zh-TW" dirty="0" smtClean="0"/>
              <a:t>Karl Barth, 1886-1968</a:t>
            </a:r>
            <a:r>
              <a:rPr lang="zh-TW" altLang="en-US" dirty="0" smtClean="0"/>
              <a:t>）作為「巴</a:t>
            </a:r>
            <a:r>
              <a:rPr lang="zh-TW" altLang="en-US" dirty="0"/>
              <a:t>門</a:t>
            </a:r>
            <a:r>
              <a:rPr lang="zh-TW" altLang="en-US" dirty="0" smtClean="0"/>
              <a:t>宣言」（</a:t>
            </a:r>
            <a:r>
              <a:rPr lang="de-DE" altLang="zh-TW" i="1" dirty="0">
                <a:latin typeface="Calibri" panose="020F0502020204030204" pitchFamily="34" charset="0"/>
                <a:cs typeface="Calibri" panose="020F0502020204030204" pitchFamily="34" charset="0"/>
              </a:rPr>
              <a:t>Die Barmer Theologische Erklärung</a:t>
            </a:r>
            <a:r>
              <a:rPr lang="en-US" altLang="zh-TW" dirty="0" smtClean="0"/>
              <a:t>, </a:t>
            </a: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29-31/5/</a:t>
            </a:r>
            <a:r>
              <a:rPr lang="en-US" altLang="zh-TW" dirty="0" smtClean="0"/>
              <a:t>1934</a:t>
            </a:r>
            <a:r>
              <a:rPr lang="zh-TW" altLang="en-US" dirty="0" smtClean="0"/>
              <a:t>）的</a:t>
            </a:r>
            <a:r>
              <a:rPr lang="zh-TW" altLang="en-US" dirty="0"/>
              <a:t>主要</a:t>
            </a:r>
            <a:r>
              <a:rPr lang="zh-TW" altLang="en-US" dirty="0" smtClean="0"/>
              <a:t>撰寫人，講述</a:t>
            </a:r>
            <a:r>
              <a:rPr lang="zh-TW" altLang="en-US" dirty="0"/>
              <a:t>認信教會認信的對象是誰，是十誡第一</a:t>
            </a:r>
            <a:r>
              <a:rPr lang="zh-TW" altLang="en-US" dirty="0" smtClean="0"/>
              <a:t>誡「</a:t>
            </a:r>
            <a:r>
              <a:rPr lang="zh-TW" altLang="en-US" dirty="0"/>
              <a:t>除我以外不可有別的神」的上</a:t>
            </a:r>
            <a:r>
              <a:rPr lang="zh-TW" altLang="en-US" dirty="0" smtClean="0"/>
              <a:t>主</a:t>
            </a:r>
            <a:endParaRPr lang="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認信教會（</a:t>
            </a:r>
            <a:r>
              <a:rPr lang="" altLang="zh-TW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altLang="zh-TW" i="1" dirty="0" smtClean="0"/>
              <a:t>Bekennende Kirche</a:t>
            </a:r>
            <a:r>
              <a:rPr lang="zh-TW" altLang="en-US" dirty="0" smtClean="0"/>
              <a:t>）成員，包括巴特，潘霍華，馮拉德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de-DE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巴</a:t>
            </a:r>
            <a:r>
              <a:rPr lang="zh-TW" altLang="en-US" dirty="0"/>
              <a:t>特其後被撤除他在波恩的教席返回</a:t>
            </a:r>
            <a:r>
              <a:rPr lang="zh-TW" altLang="en-US" dirty="0" smtClean="0"/>
              <a:t>瑞士家鄉巴塞爾，</a:t>
            </a:r>
            <a:r>
              <a:rPr lang="zh-TW" altLang="en-US" dirty="0"/>
              <a:t>正是因為他在課堂上不像其他教授一樣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以</a:t>
            </a:r>
            <a:r>
              <a:rPr lang="de-DE" altLang="zh-TW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Hitlergruß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altLang="zh-TW" dirty="0" smtClean="0"/>
              <a:t> </a:t>
            </a:r>
            <a:r>
              <a:rPr lang="de-DE" altLang="zh-TW" i="1" dirty="0"/>
              <a:t>„</a:t>
            </a:r>
            <a:r>
              <a:rPr lang="de-DE" altLang="zh-TW" i="1" dirty="0" smtClean="0"/>
              <a:t>Heil </a:t>
            </a:r>
            <a:r>
              <a:rPr lang="de-DE" altLang="zh-TW" i="1" dirty="0"/>
              <a:t>Hitler</a:t>
            </a:r>
            <a:r>
              <a:rPr lang="de-DE" altLang="zh-TW" i="1" dirty="0" smtClean="0"/>
              <a:t>!” </a:t>
            </a:r>
            <a:r>
              <a:rPr lang="zh-TW" altLang="en-US" dirty="0"/>
              <a:t>來對元首表</a:t>
            </a:r>
            <a:r>
              <a:rPr lang="zh-TW" altLang="en-US" dirty="0" smtClean="0"/>
              <a:t>忠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8651" y="1690689"/>
            <a:ext cx="2428875" cy="202054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1157" y="4160108"/>
            <a:ext cx="2476369" cy="155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242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https://upload.wikimedia.org/wikipedia/commons/f/fc/August-Landmesser-Almanya-193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2704"/>
            <a:ext cx="9144000" cy="590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749643" y="6170140"/>
            <a:ext cx="815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dirty="0"/>
              <a:t>August </a:t>
            </a:r>
            <a:r>
              <a:rPr lang="de-DE" altLang="zh-TW" dirty="0" smtClean="0"/>
              <a:t>Landmesser </a:t>
            </a:r>
            <a:r>
              <a:rPr lang="en-US" altLang="zh-TW" dirty="0" smtClean="0"/>
              <a:t>(1910-1944)</a:t>
            </a:r>
            <a:r>
              <a:rPr lang="" altLang="zh-TW" dirty="0" smtClean="0"/>
              <a:t>, </a:t>
            </a:r>
            <a:r>
              <a:rPr lang="zh-TW" altLang="en-US" dirty="0" smtClean="0"/>
              <a:t>漢堡</a:t>
            </a:r>
            <a:r>
              <a:rPr lang="de-DE" altLang="zh-TW" dirty="0"/>
              <a:t>Blohm und Voß</a:t>
            </a:r>
            <a:r>
              <a:rPr lang="zh-TW" altLang="en-US" dirty="0" smtClean="0"/>
              <a:t>船廠</a:t>
            </a:r>
            <a:r>
              <a:rPr lang="zh-TW" altLang="en-US" dirty="0"/>
              <a:t>的一名</a:t>
            </a:r>
            <a:r>
              <a:rPr lang="zh-TW" altLang="en-US" dirty="0" smtClean="0"/>
              <a:t>工人</a:t>
            </a:r>
            <a:r>
              <a:rPr lang="en-US" altLang="zh-TW" dirty="0" smtClean="0"/>
              <a:t>【</a:t>
            </a:r>
            <a:r>
              <a:rPr lang="de-DE" altLang="zh-TW" dirty="0" smtClean="0"/>
              <a:t>13 Jun 1936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9469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0441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維基網：</a:t>
            </a:r>
            <a:r>
              <a:rPr lang="en-US" altLang="zh-TW" b="1" dirty="0" smtClean="0"/>
              <a:t>〈</a:t>
            </a:r>
            <a:r>
              <a:rPr lang="zh-TW" altLang="en-US" b="1" dirty="0" smtClean="0"/>
              <a:t>巴</a:t>
            </a:r>
            <a:r>
              <a:rPr lang="zh-TW" altLang="en-US" b="1" dirty="0"/>
              <a:t>門</a:t>
            </a:r>
            <a:r>
              <a:rPr lang="zh-TW" altLang="en-US" b="1" dirty="0" smtClean="0"/>
              <a:t>宣言</a:t>
            </a:r>
            <a:r>
              <a:rPr lang="en-US" altLang="zh-TW" b="1" dirty="0" smtClean="0"/>
              <a:t>〉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4578753"/>
            <a:ext cx="8243501" cy="19620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/>
              <a:t>德國</a:t>
            </a:r>
            <a:r>
              <a:rPr lang="zh-TW" altLang="en-US" dirty="0" smtClean="0"/>
              <a:t>基督教徒（</a:t>
            </a: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DC</a:t>
            </a:r>
            <a:r>
              <a:rPr lang="zh-TW" altLang="en-US" dirty="0" smtClean="0"/>
              <a:t>）效忠</a:t>
            </a:r>
            <a:r>
              <a:rPr lang="zh-TW" altLang="en-US" dirty="0"/>
              <a:t>於國家已經損害了教會，而且納粹思想進入德國新教教會違背</a:t>
            </a:r>
            <a:r>
              <a:rPr lang="zh-TW" altLang="en-US" dirty="0" smtClean="0"/>
              <a:t>了福音</a:t>
            </a:r>
            <a:endParaRPr lang="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巴</a:t>
            </a:r>
            <a:r>
              <a:rPr lang="zh-TW" altLang="en-US" dirty="0"/>
              <a:t>門宣言主張教會只能效忠耶穌基督，不能效忠於國家，也否定了神的話與聖靈服從</a:t>
            </a:r>
            <a:r>
              <a:rPr lang="zh-TW" altLang="en-US" dirty="0" smtClean="0"/>
              <a:t>教會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5341" y="1388970"/>
            <a:ext cx="2297068" cy="137824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0950" y="2964377"/>
            <a:ext cx="2281459" cy="1520973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650" y="1388970"/>
            <a:ext cx="5583943" cy="315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603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講題出處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4843" y="1825625"/>
            <a:ext cx="8237838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「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拜主你的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〔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要事奉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en-US" altLang="zh-TW" sz="3600" dirty="0" smtClean="0"/>
              <a:t>〕</a:t>
            </a:r>
            <a:r>
              <a:rPr lang="zh-TW" altLang="en-US" sz="3600" dirty="0" smtClean="0"/>
              <a:t>」</a:t>
            </a:r>
            <a:r>
              <a:rPr lang="zh-TW" alt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en-US" altLang="zh-TW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太</a:t>
            </a:r>
            <a:r>
              <a:rPr lang="en-US" altLang="zh-TW" sz="3600" dirty="0" smtClean="0"/>
              <a:t>4.10//</a:t>
            </a:r>
            <a:r>
              <a:rPr lang="zh-TW" altLang="en-US" sz="3600" dirty="0" smtClean="0"/>
              <a:t>路</a:t>
            </a:r>
            <a:r>
              <a:rPr lang="en-US" altLang="zh-TW" sz="3600" dirty="0" smtClean="0"/>
              <a:t>4.8</a:t>
            </a:r>
            <a:r>
              <a:rPr lang="zh-TW" altLang="en-US" sz="3600" dirty="0" smtClean="0"/>
              <a:t>：主耶穌引用</a:t>
            </a:r>
            <a:r>
              <a:rPr lang="en-US" altLang="zh-TW" sz="3600" dirty="0" smtClean="0"/>
              <a:t>【</a:t>
            </a:r>
            <a:r>
              <a:rPr lang="zh-TW" altLang="en-US" sz="3600" dirty="0" smtClean="0"/>
              <a:t>申</a:t>
            </a:r>
            <a:r>
              <a:rPr lang="en-US" altLang="zh-TW" sz="3600" dirty="0" smtClean="0"/>
              <a:t>6.13】</a:t>
            </a:r>
            <a:r>
              <a:rPr lang="zh-TW" altLang="en-US" sz="3600" dirty="0" smtClean="0"/>
              <a:t>來回應魔鬼的試探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600" dirty="0"/>
              <a:t>申</a:t>
            </a:r>
            <a:r>
              <a:rPr lang="en-US" altLang="zh-TW" sz="3600" dirty="0" smtClean="0"/>
              <a:t>6.13</a:t>
            </a:r>
            <a:r>
              <a:rPr lang="zh-TW" altLang="en-US" sz="3600" dirty="0" smtClean="0"/>
              <a:t>：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敬畏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你的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事奉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3600" dirty="0" smtClean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+mn-ea"/>
              </a:rPr>
              <a:t>今天我們當拜的是誰？</a:t>
            </a:r>
            <a:endParaRPr lang="zh-TW" altLang="en-US" sz="44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07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引言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0137" y="1767960"/>
            <a:ext cx="544263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這一章（創</a:t>
            </a:r>
            <a:r>
              <a:rPr lang="en-US" altLang="zh-TW" dirty="0" smtClean="0"/>
              <a:t>14</a:t>
            </a:r>
            <a:r>
              <a:rPr lang="zh-TW" altLang="en-US" dirty="0" smtClean="0"/>
              <a:t>）包含族長史以至舊約歷史書中最難解釋及爭論性的材料。</a:t>
            </a:r>
            <a:r>
              <a:rPr lang="" altLang="zh-TW" dirty="0" smtClean="0"/>
              <a:t>      -</a:t>
            </a:r>
            <a:r>
              <a:rPr lang="zh-TW" altLang="en-US" sz="2400" dirty="0" smtClean="0"/>
              <a:t>馮</a:t>
            </a:r>
            <a:r>
              <a:rPr lang="zh-TW" altLang="en-US" sz="2400" dirty="0"/>
              <a:t>拉德（</a:t>
            </a:r>
            <a:r>
              <a:rPr lang="en-US" altLang="zh-TW" sz="2400" dirty="0"/>
              <a:t>G. von Rad</a:t>
            </a:r>
            <a:r>
              <a:rPr lang="zh-TW" altLang="en-US" sz="2400" dirty="0" smtClean="0"/>
              <a:t>）</a:t>
            </a:r>
            <a:r>
              <a:rPr lang="" altLang="zh-TW" sz="2400" dirty="0" smtClean="0"/>
              <a:t>-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 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將亞伯拉罕的家族故事搬到世界舞台，為世俗歷史罕見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亞伯蘭以家族的力量，竟然勝過曾打敗</a:t>
            </a:r>
            <a:r>
              <a:rPr lang="en-US" altLang="zh-TW" dirty="0" smtClean="0"/>
              <a:t>5</a:t>
            </a:r>
            <a:r>
              <a:rPr lang="zh-TW" altLang="en-US" dirty="0" smtClean="0"/>
              <a:t>王的</a:t>
            </a:r>
            <a:r>
              <a:rPr lang="en-US" altLang="zh-TW" dirty="0" smtClean="0"/>
              <a:t>4</a:t>
            </a:r>
            <a:r>
              <a:rPr lang="zh-TW" altLang="en-US" dirty="0" smtClean="0"/>
              <a:t>王</a:t>
            </a:r>
            <a:r>
              <a:rPr lang="en-US" altLang="zh-TW" dirty="0" smtClean="0"/>
              <a:t>=4</a:t>
            </a:r>
            <a:r>
              <a:rPr lang="zh-TW" altLang="en-US" dirty="0" smtClean="0"/>
              <a:t>個帝國的聯盟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麥基洗德是誰？為何亞伯蘭要向他奉獻十分之一？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這章經文在亞伯拉罕故事的意義？</a:t>
            </a:r>
            <a:endParaRPr lang="en-US" altLang="zh-TW" dirty="0" smtClean="0"/>
          </a:p>
          <a:p>
            <a:pPr marL="0" indent="0" algn="just">
              <a:buNone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76411" y="4193003"/>
            <a:ext cx="1605507" cy="230215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81416" y="1027907"/>
            <a:ext cx="1833934" cy="242430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214331" y="3530222"/>
            <a:ext cx="2929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Gerhard von Rad, 1901-1971</a:t>
            </a:r>
          </a:p>
          <a:p>
            <a:r>
              <a:rPr lang="de-DE" altLang="zh-TW" sz="1400" i="1" dirty="0"/>
              <a:t>Ruprecht-Karls-Universität Heidelberg</a:t>
            </a:r>
            <a:endParaRPr lang="zh-TW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93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〈</a:t>
            </a:r>
            <a:r>
              <a:rPr lang="zh-TW" altLang="en-US" b="1" dirty="0" smtClean="0"/>
              <a:t>創十四</a:t>
            </a:r>
            <a:r>
              <a:rPr lang="en-US" altLang="zh-TW" b="1" dirty="0" smtClean="0"/>
              <a:t>〉</a:t>
            </a:r>
            <a:r>
              <a:rPr lang="zh-TW" altLang="zh-TW" b="1" dirty="0" smtClean="0"/>
              <a:t>故事情節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四</a:t>
            </a:r>
            <a:r>
              <a:rPr lang="zh-TW" altLang="zh-TW" dirty="0" smtClean="0"/>
              <a:t>王五</a:t>
            </a:r>
            <a:r>
              <a:rPr lang="zh-TW" altLang="zh-TW" dirty="0"/>
              <a:t>王之</a:t>
            </a:r>
            <a:r>
              <a:rPr lang="zh-TW" altLang="zh-TW" dirty="0" smtClean="0"/>
              <a:t>戰</a:t>
            </a:r>
            <a:r>
              <a:rPr lang="zh-TW" altLang="en-US" dirty="0" smtClean="0"/>
              <a:t>，殃及池魚把羅得擄去（</a:t>
            </a:r>
            <a:r>
              <a:rPr lang="en-US" altLang="zh-TW" dirty="0" smtClean="0"/>
              <a:t>1-12</a:t>
            </a:r>
            <a:r>
              <a:rPr lang="zh-TW" altLang="en-US" dirty="0" smtClean="0"/>
              <a:t>節）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亞伯</a:t>
            </a:r>
            <a:r>
              <a:rPr lang="zh-TW" altLang="zh-TW" dirty="0" smtClean="0"/>
              <a:t>蘭</a:t>
            </a:r>
            <a:r>
              <a:rPr lang="zh-TW" altLang="en-US" dirty="0" smtClean="0"/>
              <a:t>作為伯父</a:t>
            </a:r>
            <a:r>
              <a:rPr lang="en-US" altLang="zh-TW" dirty="0" smtClean="0"/>
              <a:t>/</a:t>
            </a:r>
            <a:r>
              <a:rPr lang="zh-TW" altLang="en-US" dirty="0" smtClean="0"/>
              <a:t>兄弟，有責任營救羅得（</a:t>
            </a:r>
            <a:r>
              <a:rPr lang="en-US" altLang="zh-TW" dirty="0" smtClean="0"/>
              <a:t>13-16</a:t>
            </a:r>
            <a:r>
              <a:rPr lang="zh-TW" altLang="en-US" dirty="0" smtClean="0"/>
              <a:t>節）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親自率領</a:t>
            </a:r>
            <a:r>
              <a:rPr lang="en-US" altLang="zh-TW" sz="2800" dirty="0" smtClean="0"/>
              <a:t>318</a:t>
            </a:r>
            <a:r>
              <a:rPr lang="zh-TW" altLang="en-US" sz="2800" dirty="0"/>
              <a:t>個</a:t>
            </a:r>
            <a:r>
              <a:rPr lang="zh-TW" altLang="en-US" sz="2800" dirty="0" smtClean="0"/>
              <a:t>家丁，戰勝那打敗五王的四王，把羅得及其家人並財物奪回來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可能嗎？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凱旋歸來之際，有兩個王迎接</a:t>
            </a:r>
            <a:r>
              <a:rPr lang="zh-TW" altLang="zh-TW" dirty="0" smtClean="0"/>
              <a:t>亞</a:t>
            </a:r>
            <a:r>
              <a:rPr lang="zh-TW" altLang="zh-TW" dirty="0"/>
              <a:t>伯</a:t>
            </a:r>
            <a:r>
              <a:rPr lang="zh-TW" altLang="zh-TW" dirty="0" smtClean="0"/>
              <a:t>蘭</a:t>
            </a:r>
            <a:r>
              <a:rPr lang="zh-TW" altLang="en-US" dirty="0" smtClean="0"/>
              <a:t>（所多瑪王和撒冷王），他向</a:t>
            </a:r>
            <a:r>
              <a:rPr lang="zh-TW" altLang="zh-TW" dirty="0"/>
              <a:t>撒冷王麥基洗</a:t>
            </a:r>
            <a:r>
              <a:rPr lang="zh-TW" altLang="zh-TW" dirty="0" smtClean="0"/>
              <a:t>德</a:t>
            </a:r>
            <a:r>
              <a:rPr lang="zh-TW" altLang="en-US" dirty="0" smtClean="0"/>
              <a:t>獻上十分之一，並對所多瑪王講一些奇怪的話（</a:t>
            </a:r>
            <a:r>
              <a:rPr lang="en-US" altLang="zh-TW" dirty="0" smtClean="0"/>
              <a:t>17-24</a:t>
            </a:r>
            <a:r>
              <a:rPr lang="zh-TW" altLang="en-US" dirty="0" smtClean="0"/>
              <a:t>節）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4085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四王和五王是誰？</a:t>
            </a: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4906" y="1825625"/>
            <a:ext cx="6114187" cy="4351338"/>
          </a:xfrm>
        </p:spPr>
      </p:pic>
    </p:spTree>
    <p:extLst>
      <p:ext uri="{BB962C8B-B14F-4D97-AF65-F5344CB8AC3E}">
        <p14:creationId xmlns:p14="http://schemas.microsoft.com/office/powerpoint/2010/main" xmlns="" val="40973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39627"/>
            <a:ext cx="7886700" cy="798342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古代近東帝王出征剿敵的兵力</a:t>
            </a:r>
            <a:r>
              <a:rPr lang="" altLang="zh-TW" sz="4000" b="1" dirty="0" smtClean="0"/>
              <a:t> =</a:t>
            </a:r>
            <a:r>
              <a:rPr lang="zh-TW" altLang="en-US" sz="4000" b="1" dirty="0" smtClean="0"/>
              <a:t>？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37969"/>
            <a:ext cx="7886700" cy="53298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+mn-ea"/>
              </a:rPr>
              <a:t>例子：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西家王十四年，亞述王西拿基立上來攻擊猶大的一切堅固城，將城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攻取…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的使者出去，在亞述營中殺了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十八萬五千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dirty="0" smtClean="0"/>
              <a:t>（王下</a:t>
            </a:r>
            <a:r>
              <a:rPr lang="en-US" altLang="zh-TW" dirty="0" smtClean="0"/>
              <a:t>18.14-19.35 // </a:t>
            </a:r>
            <a:r>
              <a:rPr lang="zh-TW" altLang="en-US" dirty="0" smtClean="0"/>
              <a:t>賽</a:t>
            </a:r>
            <a:r>
              <a:rPr lang="en-US" altLang="zh-TW" dirty="0" smtClean="0"/>
              <a:t>36.1-37.36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10</a:t>
            </a:r>
            <a:r>
              <a:rPr lang="zh-TW" altLang="en-US" sz="2800" dirty="0" smtClean="0"/>
              <a:t>萬 </a:t>
            </a:r>
            <a:r>
              <a:rPr lang="en-US" altLang="zh-TW" sz="2800" dirty="0" smtClean="0"/>
              <a:t>x 4 = 40</a:t>
            </a:r>
            <a:r>
              <a:rPr lang="zh-TW" altLang="en-US" sz="2800" dirty="0" smtClean="0"/>
              <a:t>萬；</a:t>
            </a:r>
            <a:r>
              <a:rPr lang="en-US" altLang="zh-TW" sz="2800" dirty="0" smtClean="0"/>
              <a:t>318 </a:t>
            </a:r>
            <a:r>
              <a:rPr lang="en-US" altLang="zh-TW" sz="2800" dirty="0" err="1" smtClean="0"/>
              <a:t>vs</a:t>
            </a:r>
            <a:r>
              <a:rPr lang="en-US" altLang="zh-TW" sz="2800" dirty="0" smtClean="0"/>
              <a:t> 40</a:t>
            </a:r>
            <a:r>
              <a:rPr lang="zh-TW" altLang="en-US" sz="2800" dirty="0" smtClean="0"/>
              <a:t>萬！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聖經其他例子：基甸</a:t>
            </a:r>
            <a:r>
              <a:rPr lang="en-US" altLang="zh-TW" dirty="0" smtClean="0"/>
              <a:t>300 </a:t>
            </a: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zh-TW" altLang="en-US" dirty="0" smtClean="0"/>
              <a:t>萬，大衛對哥利亞</a:t>
            </a:r>
            <a:endParaRPr lang="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中國歷史上</a:t>
            </a:r>
            <a:r>
              <a:rPr lang="zh-TW" altLang="en-US" dirty="0" smtClean="0">
                <a:solidFill>
                  <a:srgbClr val="FF0000"/>
                </a:solidFill>
              </a:rPr>
              <a:t>以小勝大</a:t>
            </a:r>
            <a:r>
              <a:rPr lang="zh-TW" altLang="en-US" dirty="0" smtClean="0"/>
              <a:t>的例子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前秦苻堅率領</a:t>
            </a:r>
            <a:r>
              <a:rPr lang="en-US" altLang="zh-TW" sz="2800" dirty="0" smtClean="0">
                <a:solidFill>
                  <a:srgbClr val="7030A0"/>
                </a:solidFill>
              </a:rPr>
              <a:t>100</a:t>
            </a:r>
            <a:r>
              <a:rPr lang="zh-TW" altLang="en-US" sz="2800" dirty="0" smtClean="0">
                <a:solidFill>
                  <a:srgbClr val="7030A0"/>
                </a:solidFill>
              </a:rPr>
              <a:t>萬</a:t>
            </a:r>
            <a:r>
              <a:rPr lang="zh-TW" altLang="en-US" sz="2800" dirty="0" smtClean="0"/>
              <a:t>大軍，攻打只有</a:t>
            </a:r>
            <a:r>
              <a:rPr lang="en-US" altLang="zh-TW" sz="2800" dirty="0" smtClean="0">
                <a:solidFill>
                  <a:srgbClr val="00B0F0"/>
                </a:solidFill>
              </a:rPr>
              <a:t>8</a:t>
            </a:r>
            <a:r>
              <a:rPr lang="zh-TW" altLang="en-US" sz="2800" dirty="0" smtClean="0">
                <a:solidFill>
                  <a:srgbClr val="00B0F0"/>
                </a:solidFill>
              </a:rPr>
              <a:t>萬</a:t>
            </a:r>
            <a:r>
              <a:rPr lang="zh-TW" altLang="en-US" sz="2800" dirty="0" smtClean="0"/>
              <a:t>兵力迎戰的東晉，結果在</a:t>
            </a:r>
            <a:r>
              <a:rPr lang="en-US" altLang="zh-TW" sz="2800" dirty="0" smtClean="0"/>
              <a:t>【</a:t>
            </a:r>
            <a:r>
              <a:rPr lang="zh-TW" altLang="en-US" sz="2800" dirty="0" smtClean="0">
                <a:solidFill>
                  <a:srgbClr val="FF0000"/>
                </a:solidFill>
              </a:rPr>
              <a:t>淝</a:t>
            </a:r>
            <a:r>
              <a:rPr lang="zh-TW" altLang="en-US" sz="2800" dirty="0">
                <a:solidFill>
                  <a:srgbClr val="FF0000"/>
                </a:solidFill>
              </a:rPr>
              <a:t>水之</a:t>
            </a:r>
            <a:r>
              <a:rPr lang="zh-TW" altLang="en-US" sz="2800" dirty="0" smtClean="0">
                <a:solidFill>
                  <a:srgbClr val="FF0000"/>
                </a:solidFill>
              </a:rPr>
              <a:t>戰</a:t>
            </a:r>
            <a:r>
              <a:rPr lang="zh-TW" altLang="en-US" sz="2800" dirty="0" smtClean="0"/>
              <a:t>；公元</a:t>
            </a:r>
            <a:r>
              <a:rPr lang="en-US" altLang="zh-TW" sz="2800" dirty="0" smtClean="0"/>
              <a:t>383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】</a:t>
            </a:r>
            <a:r>
              <a:rPr lang="zh-TW" altLang="en-US" sz="2800" dirty="0" smtClean="0"/>
              <a:t>一役中大敗</a:t>
            </a:r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zh-TW" altLang="en-US" sz="2800" dirty="0" smtClean="0">
                <a:solidFill>
                  <a:srgbClr val="00B050"/>
                </a:solidFill>
              </a:rPr>
              <a:t>投鞭斷流</a:t>
            </a:r>
            <a:r>
              <a:rPr lang="en-US" altLang="zh-TW" sz="2800" dirty="0" smtClean="0">
                <a:solidFill>
                  <a:srgbClr val="00B050"/>
                </a:solidFill>
              </a:rPr>
              <a:t>//</a:t>
            </a:r>
            <a:r>
              <a:rPr lang="zh-TW" altLang="en-US" sz="2800" dirty="0" smtClean="0">
                <a:solidFill>
                  <a:srgbClr val="00B050"/>
                </a:solidFill>
              </a:rPr>
              <a:t>風聲鶴唳</a:t>
            </a:r>
            <a:r>
              <a:rPr lang="zh-TW" altLang="en-US" sz="2800" dirty="0">
                <a:solidFill>
                  <a:srgbClr val="00B050"/>
                </a:solidFill>
              </a:rPr>
              <a:t>，</a:t>
            </a:r>
            <a:r>
              <a:rPr lang="zh-TW" altLang="en-US" sz="2800" dirty="0" smtClean="0">
                <a:solidFill>
                  <a:srgbClr val="00B050"/>
                </a:solidFill>
              </a:rPr>
              <a:t>草木皆兵</a:t>
            </a:r>
            <a:endParaRPr lang="en-US" altLang="zh-TW" sz="2800" dirty="0" smtClean="0">
              <a:solidFill>
                <a:srgbClr val="00B05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【</a:t>
            </a:r>
            <a:r>
              <a:rPr lang="zh-TW" altLang="en-US" sz="2800" dirty="0" smtClean="0">
                <a:solidFill>
                  <a:srgbClr val="FF0000"/>
                </a:solidFill>
              </a:rPr>
              <a:t>赤壁之戰</a:t>
            </a:r>
            <a:r>
              <a:rPr lang="zh-TW" altLang="en-US" sz="2800" dirty="0" smtClean="0"/>
              <a:t>；公元</a:t>
            </a:r>
            <a:r>
              <a:rPr lang="en-US" altLang="zh-TW" sz="2800" dirty="0" smtClean="0"/>
              <a:t>208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】</a:t>
            </a:r>
            <a:r>
              <a:rPr lang="zh-TW" altLang="en-US" sz="2800" dirty="0" smtClean="0"/>
              <a:t>中，曹操宣稱</a:t>
            </a:r>
            <a:r>
              <a:rPr lang="en-US" altLang="zh-TW" sz="2800" dirty="0" smtClean="0">
                <a:solidFill>
                  <a:srgbClr val="7030A0"/>
                </a:solidFill>
              </a:rPr>
              <a:t>80</a:t>
            </a:r>
            <a:r>
              <a:rPr lang="zh-TW" altLang="en-US" sz="2800" dirty="0" smtClean="0">
                <a:solidFill>
                  <a:srgbClr val="7030A0"/>
                </a:solidFill>
              </a:rPr>
              <a:t>萬</a:t>
            </a:r>
            <a:r>
              <a:rPr lang="zh-TW" altLang="en-US" sz="2800" dirty="0" smtClean="0"/>
              <a:t>大軍對付孫權劉備的</a:t>
            </a:r>
            <a:r>
              <a:rPr lang="en-US" altLang="zh-TW" sz="2800" dirty="0" smtClean="0">
                <a:solidFill>
                  <a:srgbClr val="00B0F0"/>
                </a:solidFill>
              </a:rPr>
              <a:t>5</a:t>
            </a:r>
            <a:r>
              <a:rPr lang="zh-TW" altLang="en-US" sz="2800" dirty="0" smtClean="0">
                <a:solidFill>
                  <a:srgbClr val="00B0F0"/>
                </a:solidFill>
              </a:rPr>
              <a:t>萬</a:t>
            </a:r>
            <a:r>
              <a:rPr lang="zh-TW" altLang="en-US" sz="2800" dirty="0" smtClean="0"/>
              <a:t>，結果孔明借東風</a:t>
            </a:r>
            <a:r>
              <a:rPr lang="zh-TW" altLang="zh-TW" sz="2800" dirty="0" smtClean="0"/>
              <a:t>…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1049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309816"/>
            <a:ext cx="7886700" cy="49591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然而，亞伯蘭那</a:t>
            </a:r>
            <a:r>
              <a:rPr lang="en-US" altLang="zh-TW" dirty="0" smtClean="0"/>
              <a:t>318</a:t>
            </a:r>
            <a:r>
              <a:rPr lang="zh-TW" altLang="en-US" dirty="0" smtClean="0"/>
              <a:t>個只是家丁（</a:t>
            </a:r>
            <a:r>
              <a:rPr lang="en-US" altLang="zh-TW" dirty="0" smtClean="0"/>
              <a:t>13</a:t>
            </a:r>
            <a:r>
              <a:rPr lang="zh-TW" altLang="en-US" dirty="0" smtClean="0"/>
              <a:t>節：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幔利和以實各並亞乃都是弟兄，曾與亞伯蘭聯盟</a:t>
            </a:r>
            <a:r>
              <a:rPr lang="zh-TW" altLang="en-US" dirty="0" smtClean="0"/>
              <a:t>），他們憑甚麼打敗這些敵人</a:t>
            </a:r>
            <a:r>
              <a:rPr lang="en-US" altLang="zh-TW" dirty="0" smtClean="0"/>
              <a:t>/</a:t>
            </a:r>
            <a:r>
              <a:rPr lang="zh-TW" altLang="en-US" dirty="0" smtClean="0"/>
              <a:t>國家的軍隊？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經文沒有交代，總之，他們贏了！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並且亞伯蘭贏得很光彩，是大勝，並非險勝，或者出詭計</a:t>
            </a:r>
            <a:r>
              <a:rPr lang="en-US" altLang="zh-TW" dirty="0" smtClean="0"/>
              <a:t>/</a:t>
            </a:r>
            <a:r>
              <a:rPr lang="zh-TW" altLang="en-US" dirty="0" smtClean="0"/>
              <a:t>出術而贏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Facebook</a:t>
            </a:r>
            <a:r>
              <a:rPr lang="zh-TW" altLang="en-US" sz="2800" dirty="0" smtClean="0"/>
              <a:t>的</a:t>
            </a: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CEO</a:t>
            </a:r>
            <a:r>
              <a:rPr lang="en-US" altLang="zh-TW" sz="2800" dirty="0" smtClean="0"/>
              <a:t> </a:t>
            </a: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Mark</a:t>
            </a:r>
            <a:r>
              <a:rPr lang="" altLang="zh-TW" sz="2800" dirty="0" smtClean="0"/>
              <a:t> Zuckerberg</a:t>
            </a:r>
            <a:r>
              <a:rPr lang="zh-TW" altLang="en-US" sz="2800" dirty="0" smtClean="0"/>
              <a:t>在美國國會聽證會中作證</a:t>
            </a:r>
            <a:r>
              <a:rPr lang="zh-TW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altLang="zh-TW" sz="2800" dirty="0" smtClean="0"/>
              <a:t>2016</a:t>
            </a:r>
            <a:r>
              <a:rPr lang="zh-TW" altLang="en-US" sz="2800" dirty="0" smtClean="0"/>
              <a:t>年年底美國總統大選，除了「通俄門」，川普競選團隊涉嫌僱用英國</a:t>
            </a:r>
            <a:r>
              <a:rPr lang="de-DE" altLang="zh-TW" sz="2800" dirty="0" smtClean="0"/>
              <a:t>Cambridge </a:t>
            </a:r>
            <a:r>
              <a:rPr lang="de-DE" altLang="zh-TW" sz="2800" dirty="0" err="1" smtClean="0"/>
              <a:t>Analytica</a:t>
            </a:r>
            <a:r>
              <a:rPr lang="de-DE" altLang="zh-TW" sz="2800" dirty="0" smtClean="0"/>
              <a:t> </a:t>
            </a:r>
            <a:r>
              <a:rPr lang="zh-TW" altLang="en-US" sz="2800" dirty="0" smtClean="0"/>
              <a:t>劍橋</a:t>
            </a:r>
            <a:r>
              <a:rPr lang="zh-TW" altLang="en-US" sz="2800" dirty="0"/>
              <a:t>分析</a:t>
            </a:r>
            <a:r>
              <a:rPr lang="zh-TW" altLang="en-US" sz="2800" dirty="0" smtClean="0"/>
              <a:t>公司，竊取</a:t>
            </a:r>
            <a:r>
              <a:rPr lang="en-US" altLang="zh-TW" sz="2800" dirty="0"/>
              <a:t>5000</a:t>
            </a:r>
            <a:r>
              <a:rPr lang="zh-TW" altLang="en-US" sz="2800" dirty="0"/>
              <a:t>萬</a:t>
            </a:r>
            <a:r>
              <a:rPr lang="en-US" altLang="zh-TW" sz="2800" dirty="0" smtClean="0"/>
              <a:t>F</a:t>
            </a:r>
            <a:r>
              <a:rPr lang="" altLang="zh-TW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zh-TW" altLang="en-US" sz="2800" dirty="0" smtClean="0"/>
              <a:t>用戶數據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影響民調而讓選舉勝出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2485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殺敗（原文</a:t>
            </a:r>
            <a:r>
              <a:rPr lang="en-US" altLang="zh-TW" b="1" dirty="0" smtClean="0"/>
              <a:t>=</a:t>
            </a:r>
            <a:r>
              <a:rPr lang="en-US" altLang="zh-TW" b="1" dirty="0"/>
              <a:t> </a:t>
            </a:r>
            <a:r>
              <a:rPr lang="en-US" altLang="zh-TW" b="1" i="1" dirty="0" err="1" smtClean="0"/>
              <a:t>nākāh</a:t>
            </a:r>
            <a:r>
              <a:rPr lang="en-US" altLang="zh-TW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zh-TW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擊殺</a:t>
            </a:r>
            <a:r>
              <a:rPr lang="en-US" altLang="zh-TW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打敗</a:t>
            </a:r>
            <a:r>
              <a:rPr lang="zh-TW" altLang="en-US" b="1" dirty="0" smtClean="0"/>
              <a:t>）</a:t>
            </a:r>
            <a:endParaRPr lang="zh-TW" altLang="en-US" b="1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183" y="1825625"/>
            <a:ext cx="7647633" cy="4351338"/>
          </a:xfrm>
        </p:spPr>
      </p:pic>
    </p:spTree>
    <p:extLst>
      <p:ext uri="{BB962C8B-B14F-4D97-AF65-F5344CB8AC3E}">
        <p14:creationId xmlns:p14="http://schemas.microsoft.com/office/powerpoint/2010/main" xmlns="" val="28621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教訓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34413"/>
            <a:ext cx="5500301" cy="52382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面對強權，我們要拯救</a:t>
            </a:r>
            <a:r>
              <a:rPr lang="zh-TW" altLang="zh-TW" dirty="0" smtClean="0"/>
              <a:t>弱小</a:t>
            </a:r>
            <a:r>
              <a:rPr lang="zh-TW" altLang="en-US" dirty="0" smtClean="0"/>
              <a:t>，並</a:t>
            </a:r>
            <a:r>
              <a:rPr lang="zh-TW" altLang="zh-TW" dirty="0" smtClean="0"/>
              <a:t>顧念</a:t>
            </a:r>
            <a:r>
              <a:rPr lang="zh-TW" altLang="zh-TW" dirty="0"/>
              <a:t>親情，上帝必定與我們同在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以弱制強：舊約的聖戰傳統（</a:t>
            </a:r>
            <a:r>
              <a:rPr lang="en-US" altLang="zh-TW" dirty="0"/>
              <a:t>holy war </a:t>
            </a:r>
            <a:r>
              <a:rPr lang="en-US" altLang="zh-TW" dirty="0" smtClean="0"/>
              <a:t>tradition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負面：</a:t>
            </a:r>
            <a:r>
              <a:rPr lang="zh-TW" altLang="zh-TW" dirty="0" smtClean="0"/>
              <a:t>讓西方國家</a:t>
            </a:r>
            <a:r>
              <a:rPr lang="zh-TW" altLang="en-US" dirty="0" smtClean="0"/>
              <a:t>聞風喪膽</a:t>
            </a:r>
            <a:r>
              <a:rPr lang="zh-TW" altLang="zh-TW" dirty="0" smtClean="0"/>
              <a:t>的</a:t>
            </a:r>
            <a:r>
              <a:rPr lang="zh-TW" altLang="zh-TW" dirty="0"/>
              <a:t>穆斯林</a:t>
            </a:r>
            <a:r>
              <a:rPr lang="en-US" altLang="zh-TW" dirty="0">
                <a:solidFill>
                  <a:srgbClr val="FF0000"/>
                </a:solidFill>
              </a:rPr>
              <a:t>Jihad</a:t>
            </a:r>
            <a:r>
              <a:rPr lang="zh-TW" altLang="zh-TW" dirty="0"/>
              <a:t>和</a:t>
            </a:r>
            <a:r>
              <a:rPr lang="en-US" altLang="zh-TW" dirty="0" smtClean="0">
                <a:solidFill>
                  <a:srgbClr val="FF0000"/>
                </a:solidFill>
              </a:rPr>
              <a:t>jihadists</a:t>
            </a:r>
            <a:r>
              <a:rPr lang="zh-TW" altLang="en-US" dirty="0" smtClean="0"/>
              <a:t>（施行恐襲，讓無辜平民受害）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→並非神喜悅！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正面：舊約</a:t>
            </a:r>
            <a:r>
              <a:rPr lang="zh-TW" altLang="en-US" dirty="0"/>
              <a:t>以色列人以小勝</a:t>
            </a:r>
            <a:r>
              <a:rPr lang="zh-TW" altLang="en-US" dirty="0" smtClean="0"/>
              <a:t>大，源於上帝的揀選（創世記兄弟的故事中，上帝揀選小而非大；大衛及所羅門的也是！）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目的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→我們要倚靠神，而非自己！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面對不同的敵人，我們倚靠誰？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Ø"/>
            </a:pPr>
            <a:endParaRPr lang="zh-TW" altLang="zh-TW" dirty="0"/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669" y="2110947"/>
            <a:ext cx="2399956" cy="359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103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5836"/>
          </a:xfrm>
        </p:spPr>
        <p:txBody>
          <a:bodyPr/>
          <a:lstStyle/>
          <a:p>
            <a:pPr lvl="0"/>
            <a:r>
              <a:rPr lang="zh-TW" altLang="zh-TW" b="1" dirty="0" smtClean="0"/>
              <a:t>麥</a:t>
            </a:r>
            <a:r>
              <a:rPr lang="zh-TW" altLang="zh-TW" b="1" dirty="0"/>
              <a:t>基洗德是誰</a:t>
            </a:r>
            <a:r>
              <a:rPr lang="zh-TW" altLang="zh-TW" b="1" dirty="0" smtClean="0"/>
              <a:t>？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76865"/>
            <a:ext cx="6192280" cy="5263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神秘人物，後世不斷有不同猜測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詩</a:t>
            </a:r>
            <a:r>
              <a:rPr lang="en-US" altLang="zh-TW" dirty="0"/>
              <a:t>110</a:t>
            </a:r>
            <a:r>
              <a:rPr lang="zh-TW" altLang="zh-TW" dirty="0"/>
              <a:t>（君王詩</a:t>
            </a:r>
            <a:r>
              <a:rPr lang="en-US" altLang="zh-TW" dirty="0"/>
              <a:t>→</a:t>
            </a:r>
            <a:r>
              <a:rPr lang="zh-TW" altLang="zh-TW" dirty="0"/>
              <a:t>倚靠神的君王）；來</a:t>
            </a:r>
            <a:r>
              <a:rPr lang="en-US" altLang="zh-TW" dirty="0"/>
              <a:t>5-7</a:t>
            </a:r>
            <a:r>
              <a:rPr lang="zh-TW" altLang="zh-TW" dirty="0"/>
              <a:t>（再跟據詩</a:t>
            </a:r>
            <a:r>
              <a:rPr lang="en-US" altLang="zh-TW" dirty="0"/>
              <a:t>110</a:t>
            </a:r>
            <a:r>
              <a:rPr lang="zh-TW" altLang="zh-TW" dirty="0"/>
              <a:t>和創</a:t>
            </a:r>
            <a:r>
              <a:rPr lang="en-US" altLang="zh-TW" dirty="0"/>
              <a:t>14</a:t>
            </a:r>
            <a:r>
              <a:rPr lang="zh-TW" altLang="zh-TW" dirty="0"/>
              <a:t>，把麥基洗</a:t>
            </a:r>
            <a:r>
              <a:rPr lang="zh-TW" altLang="zh-TW" dirty="0" smtClean="0"/>
              <a:t>德</a:t>
            </a:r>
            <a:r>
              <a:rPr lang="zh-TW" altLang="en-US" dirty="0" smtClean="0"/>
              <a:t>當作</a:t>
            </a:r>
            <a:r>
              <a:rPr lang="zh-TW" altLang="zh-TW" dirty="0" smtClean="0"/>
              <a:t>耶穌基督</a:t>
            </a:r>
            <a:r>
              <a:rPr lang="zh-TW" altLang="zh-TW" dirty="0"/>
              <a:t>）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耶和華起了誓，決不後悔，說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：你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是照著麥基洗德的等次永遠為祭司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r>
              <a:rPr lang="zh-TW" altLang="en-US" sz="1800" dirty="0" smtClean="0"/>
              <a:t>詩</a:t>
            </a:r>
            <a:r>
              <a:rPr lang="" altLang="zh-TW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110:4</a:t>
            </a:r>
            <a:endParaRPr lang="en-US" altLang="zh-TW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無父，無母，無族譜，無生之始，無命之終，乃是與上帝的兒子相似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/>
              <a:t>來</a:t>
            </a:r>
            <a:r>
              <a:rPr lang="en-US" altLang="zh-TW" sz="1800" dirty="0" smtClean="0"/>
              <a:t>7:3</a:t>
            </a:r>
            <a:endParaRPr lang="" altLang="zh-TW" sz="18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在這兩段經文中間的死海古卷</a:t>
            </a:r>
            <a:r>
              <a:rPr lang="" altLang="zh-TW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11QMelch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，提及麥基洗德乃是率領天軍的天使長（不是米迦勒，參但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10-12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）在末後戰爭中對抗墮落的天使</a:t>
            </a:r>
            <a:endParaRPr lang="en-US" altLang="zh-TW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zh-TW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3409" y="1804087"/>
            <a:ext cx="1979552" cy="293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49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</TotalTime>
  <Words>1942</Words>
  <Application>Microsoft Office PowerPoint</Application>
  <PresentationFormat>全屏显示(4:3)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佈景主題</vt:lpstr>
      <vt:lpstr>講題：「當拜主你的神」 經文：創世記14章</vt:lpstr>
      <vt:lpstr>引言</vt:lpstr>
      <vt:lpstr>〈創十四〉故事情節</vt:lpstr>
      <vt:lpstr>四王和五王是誰？</vt:lpstr>
      <vt:lpstr>古代近東帝王出征剿敵的兵力 =？</vt:lpstr>
      <vt:lpstr>幻灯片 6</vt:lpstr>
      <vt:lpstr>殺敗（原文= nākāh→擊殺,打敗）</vt:lpstr>
      <vt:lpstr>教訓</vt:lpstr>
      <vt:lpstr>麥基洗德是誰？</vt:lpstr>
      <vt:lpstr>亞伯蘭面對兩位王</vt:lpstr>
      <vt:lpstr>亞伯蘭回應麥基洗德</vt:lpstr>
      <vt:lpstr>亞伯蘭回應所多瑪王</vt:lpstr>
      <vt:lpstr>教訓—我們如何面對神</vt:lpstr>
      <vt:lpstr>教訓—我們如何面對世界</vt:lpstr>
      <vt:lpstr>結語</vt:lpstr>
      <vt:lpstr>幻灯片 16</vt:lpstr>
      <vt:lpstr>維基網：〈巴門宣言〉</vt:lpstr>
      <vt:lpstr>講題出處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講題：「當拜主你的神」 經文：創世記14章</dc:title>
  <dc:creator>Windows-User</dc:creator>
  <cp:lastModifiedBy>Administrator</cp:lastModifiedBy>
  <cp:revision>65</cp:revision>
  <dcterms:created xsi:type="dcterms:W3CDTF">2018-04-07T12:07:52Z</dcterms:created>
  <dcterms:modified xsi:type="dcterms:W3CDTF">2018-04-13T12:28:00Z</dcterms:modified>
</cp:coreProperties>
</file>