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4" r:id="rId2"/>
    <p:sldMasterId id="2147483676" r:id="rId3"/>
    <p:sldMasterId id="2147483678" r:id="rId4"/>
    <p:sldMasterId id="2147483680" r:id="rId5"/>
    <p:sldMasterId id="2147483682" r:id="rId6"/>
    <p:sldMasterId id="2147483684" r:id="rId7"/>
    <p:sldMasterId id="2147483686" r:id="rId8"/>
  </p:sldMasterIdLst>
  <p:notesMasterIdLst>
    <p:notesMasterId r:id="rId17"/>
  </p:notesMasterIdLst>
  <p:sldIdLst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2" y="9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20480-A1BE-40F2-8102-DC1E5404DDB6}" type="datetimeFigureOut">
              <a:rPr lang="de-DE" smtClean="0"/>
              <a:t>27.01.2018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C3DCB-CD5A-455E-9758-443ED80880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2528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证道题目可以在当月月报上找到。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正文字体</a:t>
            </a:r>
            <a:r>
              <a:rPr lang="en-US" altLang="zh-CN" smtClean="0"/>
              <a:t>66</a:t>
            </a:r>
            <a:r>
              <a:rPr lang="zh-CN" altLang="en-US" smtClean="0"/>
              <a:t>。</a:t>
            </a:r>
          </a:p>
          <a:p>
            <a:pPr marL="228600" indent="-228600"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90B34A-2A7F-4987-9D90-0684B54BA2EE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473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83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717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667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635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87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578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8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809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088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18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1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507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48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780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656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96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555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684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166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755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89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84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809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69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647700" y="1447800"/>
            <a:ext cx="7010400" cy="4351338"/>
          </a:xfrm>
        </p:spPr>
        <p:txBody>
          <a:bodyPr/>
          <a:lstStyle/>
          <a:p>
            <a:pPr algn="ctr" eaLnBrk="1" hangingPunct="1"/>
            <a:endParaRPr lang="de-DE" altLang="zh-CN" sz="6600" dirty="0" smtClean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de-DE" sz="6600" dirty="0">
                <a:latin typeface="SimHei" pitchFamily="2" charset="-122"/>
                <a:ea typeface="SimHei" pitchFamily="2" charset="-122"/>
              </a:rPr>
              <a:t>扶助的真</a:t>
            </a:r>
            <a:r>
              <a:rPr lang="zh-CN" altLang="de-DE" sz="6600" dirty="0" smtClean="0">
                <a:latin typeface="SimHei" pitchFamily="2" charset="-122"/>
                <a:ea typeface="SimHei" pitchFamily="2" charset="-122"/>
              </a:rPr>
              <a:t>理</a:t>
            </a:r>
            <a:endParaRPr lang="de-DE" altLang="zh-CN" sz="6600" dirty="0" smtClean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de-DE" sz="6600" dirty="0" smtClean="0">
                <a:latin typeface="SimHei" pitchFamily="2" charset="-122"/>
                <a:ea typeface="SimHei" pitchFamily="2" charset="-122"/>
              </a:rPr>
              <a:t>与</a:t>
            </a:r>
            <a:r>
              <a:rPr lang="zh-CN" altLang="de-DE" sz="6600" dirty="0">
                <a:latin typeface="SimHei" pitchFamily="2" charset="-122"/>
                <a:ea typeface="SimHei" pitchFamily="2" charset="-122"/>
              </a:rPr>
              <a:t>智慧</a:t>
            </a:r>
            <a:endParaRPr lang="zh-CN" altLang="en-US" sz="6600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0187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>
                <a:latin typeface="SimHei" pitchFamily="2" charset="-122"/>
                <a:ea typeface="SimHei" pitchFamily="2" charset="-122"/>
              </a:rPr>
              <a:t>扶助的真理与智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慧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（提前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5:3-16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581900" cy="4297363"/>
          </a:xfrm>
        </p:spPr>
        <p:txBody>
          <a:bodyPr/>
          <a:lstStyle/>
          <a:p>
            <a:pPr marL="0" indent="0"/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引言：</a:t>
            </a: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你是否常常看到有在困难中的人需要帮助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, 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并且愿意付出努力去帮助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他  （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她）？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你是否会在扶助的过程中产生各种困扰和挣扎，为要不要帮助或继续帮助某一个人而犹豫不决，烦恼不断？</a:t>
            </a: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zh-CN" altLang="en-US" dirty="0"/>
          </a:p>
          <a:p>
            <a:pPr marL="0" indent="0"/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8290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>
                <a:latin typeface="SimHei" pitchFamily="2" charset="-122"/>
                <a:ea typeface="SimHei" pitchFamily="2" charset="-122"/>
              </a:rPr>
              <a:t>扶助的真理与智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慧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（提前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5:3-16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429500" cy="4297363"/>
          </a:xfrm>
        </p:spPr>
        <p:txBody>
          <a:bodyPr/>
          <a:lstStyle/>
          <a:p>
            <a:pPr marL="0" indent="0"/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引言：</a:t>
            </a: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我们扶助他人的动机是什么？目的是什么？要达到什么样的结果？是否是神所喜悦的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？</a:t>
            </a: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面对复杂的人性，我们如何扶助他人？应当因循什么样的原则，使我们行出真理和智慧，在神的心意里真正成为他人的祝福？</a:t>
            </a:r>
          </a:p>
          <a:p>
            <a:pPr marL="0" indent="0"/>
            <a:endParaRPr lang="zh-CN" altLang="en-US" dirty="0"/>
          </a:p>
          <a:p>
            <a:pPr marL="0" indent="0"/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2517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>
                <a:latin typeface="SimHei" pitchFamily="2" charset="-122"/>
                <a:ea typeface="SimHei" pitchFamily="2" charset="-122"/>
              </a:rPr>
              <a:t>扶助的真理与智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慧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（提前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5:3-16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658100" cy="4297363"/>
          </a:xfrm>
        </p:spPr>
        <p:txBody>
          <a:bodyPr/>
          <a:lstStyle/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经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文的理解与应用：</a:t>
            </a: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帮助在困境中的弱势人群是神对人的要求。孤儿寡妇是当时社会处境中不可回避的弱者，需要照顾和支持。</a:t>
            </a:r>
          </a:p>
          <a:p>
            <a:pPr marL="0" indent="0"/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 </a:t>
            </a:r>
            <a:r>
              <a:rPr lang="zh-CN" altLang="de-DE" sz="2750" i="1" dirty="0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de-DE" sz="2750" i="1" dirty="0">
                <a:latin typeface="SimHei" pitchFamily="2" charset="-122"/>
                <a:ea typeface="SimHei" pitchFamily="2" charset="-122"/>
              </a:rPr>
              <a:t>申</a:t>
            </a:r>
            <a:r>
              <a:rPr lang="de-DE" altLang="zh-CN" sz="2750" i="1" dirty="0">
                <a:latin typeface="SimHei" pitchFamily="2" charset="-122"/>
                <a:ea typeface="SimHei" pitchFamily="2" charset="-122"/>
              </a:rPr>
              <a:t>24</a:t>
            </a:r>
            <a:r>
              <a:rPr lang="zh-CN" altLang="de-DE" sz="2750" i="1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sz="2750" i="1" dirty="0">
                <a:latin typeface="SimHei" pitchFamily="2" charset="-122"/>
                <a:ea typeface="SimHei" pitchFamily="2" charset="-122"/>
              </a:rPr>
              <a:t>19-21</a:t>
            </a:r>
            <a:r>
              <a:rPr lang="zh-CN" altLang="de-DE" sz="2750" i="1" dirty="0">
                <a:latin typeface="SimHei" pitchFamily="2" charset="-122"/>
                <a:ea typeface="SimHei" pitchFamily="2" charset="-122"/>
              </a:rPr>
              <a:t>；</a:t>
            </a:r>
            <a:r>
              <a:rPr lang="de-DE" altLang="zh-CN" sz="2750" i="1" dirty="0">
                <a:latin typeface="SimHei" pitchFamily="2" charset="-122"/>
                <a:ea typeface="SimHei" pitchFamily="2" charset="-122"/>
              </a:rPr>
              <a:t>26</a:t>
            </a:r>
            <a:r>
              <a:rPr lang="zh-CN" altLang="de-DE" sz="2750" i="1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sz="2750" i="1" dirty="0">
                <a:latin typeface="SimHei" pitchFamily="2" charset="-122"/>
                <a:ea typeface="SimHei" pitchFamily="2" charset="-122"/>
              </a:rPr>
              <a:t>13</a:t>
            </a:r>
            <a:r>
              <a:rPr lang="zh-CN" altLang="de-DE" sz="2750" i="1" dirty="0">
                <a:latin typeface="SimHei" pitchFamily="2" charset="-122"/>
                <a:ea typeface="SimHei" pitchFamily="2" charset="-122"/>
              </a:rPr>
              <a:t>；耶</a:t>
            </a:r>
            <a:r>
              <a:rPr lang="de-DE" altLang="zh-CN" sz="2750" i="1" dirty="0">
                <a:latin typeface="SimHei" pitchFamily="2" charset="-122"/>
                <a:ea typeface="SimHei" pitchFamily="2" charset="-122"/>
              </a:rPr>
              <a:t>22</a:t>
            </a:r>
            <a:r>
              <a:rPr lang="zh-CN" altLang="de-DE" sz="2750" i="1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sz="2750" i="1" dirty="0">
                <a:latin typeface="SimHei" pitchFamily="2" charset="-122"/>
                <a:ea typeface="SimHei" pitchFamily="2" charset="-122"/>
              </a:rPr>
              <a:t>3</a:t>
            </a:r>
            <a:r>
              <a:rPr lang="zh-CN" altLang="de-DE" sz="2750" i="1" dirty="0">
                <a:latin typeface="SimHei" pitchFamily="2" charset="-122"/>
                <a:ea typeface="SimHei" pitchFamily="2" charset="-122"/>
              </a:rPr>
              <a:t>；雅</a:t>
            </a:r>
            <a:r>
              <a:rPr lang="de-DE" altLang="zh-CN" sz="2750" i="1" dirty="0">
                <a:latin typeface="SimHei" pitchFamily="2" charset="-122"/>
                <a:ea typeface="SimHei" pitchFamily="2" charset="-122"/>
              </a:rPr>
              <a:t>1</a:t>
            </a:r>
            <a:r>
              <a:rPr lang="zh-CN" altLang="de-DE" sz="2750" i="1" dirty="0">
                <a:latin typeface="SimHei" pitchFamily="2" charset="-122"/>
                <a:ea typeface="SimHei" pitchFamily="2" charset="-122"/>
              </a:rPr>
              <a:t>：</a:t>
            </a:r>
            <a:r>
              <a:rPr lang="de-DE" altLang="zh-CN" sz="2750" i="1" dirty="0">
                <a:latin typeface="SimHei" pitchFamily="2" charset="-122"/>
                <a:ea typeface="SimHei" pitchFamily="2" charset="-122"/>
              </a:rPr>
              <a:t>27</a:t>
            </a:r>
            <a:r>
              <a:rPr lang="zh-CN" altLang="de-DE" sz="2750" i="1" dirty="0">
                <a:latin typeface="SimHei" pitchFamily="2" charset="-122"/>
                <a:ea typeface="SimHei" pitchFamily="2" charset="-122"/>
              </a:rPr>
              <a:t>）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尊重，不歧视、不轻看社会中的弱势人群。</a:t>
            </a:r>
          </a:p>
          <a:p>
            <a:pPr marL="0" indent="0"/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5940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>
                <a:latin typeface="SimHei" pitchFamily="2" charset="-122"/>
                <a:ea typeface="SimHei" pitchFamily="2" charset="-122"/>
              </a:rPr>
              <a:t>扶助的真理与智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慧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（提前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5:3-16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658100" cy="4297363"/>
          </a:xfrm>
        </p:spPr>
        <p:txBody>
          <a:bodyPr/>
          <a:lstStyle/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经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文的理解与应用：</a:t>
            </a: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弱势人群身边的亲友应当在神面前分担当尽的责任 ，使自己能面对经过神的监察，被神悦纳，对自身是有益的。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困境中帮助的不应该只是满足其当下肉体的需要，也要兼顾是否对其灵性品格有益处，避免助长惰性、贪心和劣性。</a:t>
            </a: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0136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>
                <a:latin typeface="SimHei" pitchFamily="2" charset="-122"/>
                <a:ea typeface="SimHei" pitchFamily="2" charset="-122"/>
              </a:rPr>
              <a:t>扶助的真理与智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慧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（提前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5:3-16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658100" cy="4297363"/>
          </a:xfrm>
        </p:spPr>
        <p:txBody>
          <a:bodyPr/>
          <a:lstStyle/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经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文的理解与应用：</a:t>
            </a: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界定什么是真正需要扶助的人群：自己无能为力，品质动机端正。对他们的帮助蒙神心意、无可指摘。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以年轻寡妇为例，在具体扶助的举措中兼顾人性的特征与需要，避免造成问题带来后患。</a:t>
            </a: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6011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>
                <a:latin typeface="SimHei" pitchFamily="2" charset="-122"/>
                <a:ea typeface="SimHei" pitchFamily="2" charset="-122"/>
              </a:rPr>
              <a:t>扶助的真理与智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慧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（提前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5:3-16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429500" cy="4297363"/>
          </a:xfrm>
        </p:spPr>
        <p:txBody>
          <a:bodyPr/>
          <a:lstStyle/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经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文的理解与应用：</a:t>
            </a: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扶助的最终目标是鼓励困境中的人自立成长，不是将压力加给教会和他人，日后也能成为别人的祝福。</a:t>
            </a:r>
          </a:p>
          <a:p>
            <a:pPr marL="457200" indent="-457200" eaLnBrk="1">
              <a:buFont typeface="Arial" panose="020B0604020202020204" pitchFamily="34" charset="0"/>
              <a:buChar char="•"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扶助的目的是在神心意里怜悯和帮助身处困境中的人，并引导其走正路，成为有神喜悦的生命品质的人。</a:t>
            </a:r>
          </a:p>
        </p:txBody>
      </p:sp>
    </p:spTree>
    <p:extLst>
      <p:ext uri="{BB962C8B-B14F-4D97-AF65-F5344CB8AC3E}">
        <p14:creationId xmlns:p14="http://schemas.microsoft.com/office/powerpoint/2010/main" val="98615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>
                <a:latin typeface="SimHei" pitchFamily="2" charset="-122"/>
                <a:ea typeface="SimHei" pitchFamily="2" charset="-122"/>
              </a:rPr>
              <a:t>扶助的真理与智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慧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（提前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5:3-16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429500" cy="4297363"/>
          </a:xfrm>
        </p:spPr>
        <p:txBody>
          <a:bodyPr/>
          <a:lstStyle/>
          <a:p>
            <a:pPr marL="0" indent="0"/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总结：</a:t>
            </a: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扶助困境中的人是神的心意和命令。在具体的扶助情景中，基督徒要在真理中行出智慧，辨明如何扶助才能使对方走出困境，不仅使人在困境中得到切实的帮助，并在生命品质上也成为一个在神面前同蒙悦纳的人。</a:t>
            </a: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590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1619</Words>
  <Application>Microsoft Office PowerPoint</Application>
  <PresentationFormat>Bildschirmpräsentation (4:3)</PresentationFormat>
  <Paragraphs>79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8</vt:i4>
      </vt:variant>
      <vt:variant>
        <vt:lpstr>Folientitel</vt:lpstr>
      </vt:variant>
      <vt:variant>
        <vt:i4>8</vt:i4>
      </vt:variant>
    </vt:vector>
  </HeadingPairs>
  <TitlesOfParts>
    <vt:vector size="21" baseType="lpstr">
      <vt:lpstr>SimHei</vt:lpstr>
      <vt:lpstr>SimSun</vt:lpstr>
      <vt:lpstr>SimSun</vt:lpstr>
      <vt:lpstr>Arial</vt:lpstr>
      <vt:lpstr>Calibri</vt:lpstr>
      <vt:lpstr>默认设计模板</vt:lpstr>
      <vt:lpstr>1_默认设计模板</vt:lpstr>
      <vt:lpstr>2_默认设计模板</vt:lpstr>
      <vt:lpstr>3_默认设计模板</vt:lpstr>
      <vt:lpstr>4_默认设计模板</vt:lpstr>
      <vt:lpstr>5_默认设计模板</vt:lpstr>
      <vt:lpstr>6_默认设计模板</vt:lpstr>
      <vt:lpstr>7_默认设计模板</vt:lpstr>
      <vt:lpstr>主日证道</vt:lpstr>
      <vt:lpstr>扶助的真理与智慧（提前5:3-16）</vt:lpstr>
      <vt:lpstr>扶助的真理与智慧（提前5:3-16）</vt:lpstr>
      <vt:lpstr>扶助的真理与智慧（提前5:3-16）</vt:lpstr>
      <vt:lpstr>扶助的真理与智慧（提前5:3-16）</vt:lpstr>
      <vt:lpstr>扶助的真理与智慧（提前5:3-16）</vt:lpstr>
      <vt:lpstr>扶助的真理与智慧（提前5:3-16）</vt:lpstr>
      <vt:lpstr>扶助的真理与智慧（提前5:3-16）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Dongdong Hu</dc:creator>
  <cp:lastModifiedBy>Dongdong Hu</cp:lastModifiedBy>
  <cp:revision>1</cp:revision>
  <dcterms:created xsi:type="dcterms:W3CDTF">2018-01-27T16:31:08Z</dcterms:created>
  <dcterms:modified xsi:type="dcterms:W3CDTF">2018-01-27T16:32:46Z</dcterms:modified>
</cp:coreProperties>
</file>