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embeddedFontLst>
    <p:embeddedFont>
      <p:font typeface="Segoe UI Semibold" panose="020B0702040204020203" pitchFamily="34" charset="0"/>
      <p:bold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Bwtransh" panose="02020600050405020304" pitchFamily="18" charset="0"/>
      <p:regular r:id="rId19"/>
    </p:embeddedFont>
    <p:embeddedFont>
      <p:font typeface="Segoe UI Light" panose="020B0502040204020203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標楷體" panose="03000509000000000000" pitchFamily="65" charset="-120"/>
      <p:regular r:id="rId30"/>
    </p:embeddedFont>
    <p:embeddedFont>
      <p:font typeface="Segoe UI Black" panose="020B0A02040204020203" pitchFamily="34" charset="0"/>
      <p:bold r:id="rId31"/>
      <p:boldItalic r:id="rId32"/>
    </p:embeddedFont>
    <p:embeddedFont>
      <p:font typeface="Segoe UI Semilight" panose="020B0402040204020203" pitchFamily="34" charset="0"/>
      <p:regular r:id="rId33"/>
      <p:italic r:id="rId3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4040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第二層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第三層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第四層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第二層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第三層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第四層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第二層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第三層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第四層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3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第二層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第三層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第四層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第二層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第三層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第四層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Freeform: Shape 10"/>
          <p:cNvSpPr/>
          <p:nvPr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566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721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84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20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524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80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15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87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663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16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07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zh-TW" altLang="en-US" baseline="0" smtClean="0"/>
              <a:t>按一下圖示以新增圖片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073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1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31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C5E276D-531E-45A9-B450-EFEC62CDC8DF}"/>
              </a:ext>
            </a:extLst>
          </p:cNvPr>
          <p:cNvSpPr txBox="1"/>
          <p:nvPr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F273A61-5610-4355-89F3-7C90515BFCC9}"/>
              </a:ext>
            </a:extLst>
          </p:cNvPr>
          <p:cNvGrpSpPr/>
          <p:nvPr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3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="" xmlns:a16="http://schemas.microsoft.com/office/drawing/2014/main" id="{B60F28C6-9BA0-4632-B8B5-5A793D03AFC7}"/>
              </a:ext>
            </a:extLst>
          </p:cNvPr>
          <p:cNvSpPr txBox="1"/>
          <p:nvPr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E516C148-33F4-423B-AB9D-096AA82E12F1}"/>
              </a:ext>
            </a:extLst>
          </p:cNvPr>
          <p:cNvSpPr txBox="1"/>
          <p:nvPr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32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="" xmlns:a16="http://schemas.microsoft.com/office/drawing/2014/main" id="{B2DA80A1-9E22-4BFF-8562-466123B36943}"/>
              </a:ext>
            </a:extLst>
          </p:cNvPr>
          <p:cNvSpPr txBox="1"/>
          <p:nvPr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="" xmlns:a16="http://schemas.microsoft.com/office/drawing/2014/main" id="{1AF511EA-044E-4300-B921-D56138FE402E}"/>
              </a:ext>
            </a:extLst>
          </p:cNvPr>
          <p:cNvSpPr txBox="1"/>
          <p:nvPr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0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BE101-7A85-44EA-8D19-3D4400201D3E}" type="datetimeFigureOut">
              <a:rPr lang="zh-TW" altLang="en-US" smtClean="0"/>
              <a:t>2018/1/13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12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8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7407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182434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182404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50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7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5E86AF-B19F-4D50-A611-3F041F29E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2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939" y="2461829"/>
            <a:ext cx="9107555" cy="2086725"/>
          </a:xfrm>
        </p:spPr>
        <p:txBody>
          <a:bodyPr/>
          <a:lstStyle/>
          <a:p>
            <a:r>
              <a:rPr lang="zh-TW" altLang="zh-TW" sz="7200" dirty="0"/>
              <a:t>講題：公義王者的</a:t>
            </a:r>
            <a:r>
              <a:rPr lang="zh-TW" altLang="zh-TW" sz="7200" dirty="0" smtClean="0"/>
              <a:t>來臨</a:t>
            </a:r>
            <a:r>
              <a:rPr lang="" altLang="zh-TW" sz="7200" dirty="0" smtClean="0"/>
              <a:t/>
            </a:r>
            <a:br>
              <a:rPr lang="" altLang="zh-TW" sz="7200" dirty="0" smtClean="0"/>
            </a:br>
            <a:r>
              <a:rPr lang="zh-TW" altLang="zh-TW" sz="7200" dirty="0"/>
              <a:t>經文：</a:t>
            </a:r>
            <a:r>
              <a:rPr lang="zh-TW" altLang="zh-TW" sz="7200" dirty="0" smtClean="0"/>
              <a:t>詩篇</a:t>
            </a:r>
            <a:r>
              <a:rPr lang="en-US" altLang="zh-TW" sz="7200" dirty="0" smtClean="0"/>
              <a:t>72</a:t>
            </a:r>
            <a:r>
              <a:rPr lang="zh-TW" altLang="zh-TW" sz="7200" dirty="0" smtClean="0"/>
              <a:t>篇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body" sz="quarter" idx="4294967295"/>
          </p:nvPr>
        </p:nvSpPr>
        <p:spPr>
          <a:xfrm>
            <a:off x="327212" y="4548554"/>
            <a:ext cx="11658600" cy="885371"/>
          </a:xfrm>
        </p:spPr>
        <p:txBody>
          <a:bodyPr/>
          <a:lstStyle/>
          <a:p>
            <a:pPr algn="r"/>
            <a:r>
              <a:rPr lang="zh-TW" altLang="en-US" dirty="0" smtClean="0"/>
              <a:t>蔡定邦老師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德華福音會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7619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535531"/>
          </a:xfrm>
        </p:spPr>
        <p:txBody>
          <a:bodyPr/>
          <a:lstStyle/>
          <a:p>
            <a:r>
              <a:rPr lang="zh-TW" altLang="en-US" sz="3200" b="1" dirty="0" smtClean="0"/>
              <a:t>怎樣踐行公義？</a:t>
            </a:r>
            <a:endParaRPr lang="zh-TW" altLang="en-US" sz="3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30634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/>
              <a:t>為何實踐公義必須關顧弱勢社群</a:t>
            </a:r>
            <a:r>
              <a:rPr lang="zh-TW" altLang="zh-TW" sz="2800" dirty="0" smtClean="0"/>
              <a:t>？</a:t>
            </a:r>
            <a:endParaRPr lang="en-US" altLang="zh-TW" sz="2800" dirty="0" smtClean="0"/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行善，尋求公平，解救受欺壓的；給孤兒伸冤，為寡婦辨屈。</a:t>
            </a:r>
            <a:r>
              <a:rPr lang="zh-TW" altLang="zh-TW" sz="2800" dirty="0"/>
              <a:t>（賽一</a:t>
            </a:r>
            <a:r>
              <a:rPr lang="en-US" altLang="zh-TW" sz="2800" dirty="0"/>
              <a:t>17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r>
              <a:rPr lang="zh-TW" altLang="zh-TW" sz="2800" dirty="0" smtClean="0"/>
              <a:t>因為窮人</a:t>
            </a:r>
            <a:r>
              <a:rPr lang="zh-TW" altLang="en-US" sz="2800" dirty="0" smtClean="0"/>
              <a:t>是社會中最缺乏照顧的人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如果連政府</a:t>
            </a:r>
            <a:r>
              <a:rPr lang="zh-TW" altLang="zh-TW" sz="2800" dirty="0" smtClean="0"/>
              <a:t>都</a:t>
            </a:r>
            <a:r>
              <a:rPr lang="zh-TW" altLang="en-US" sz="2800" dirty="0" smtClean="0"/>
              <a:t>不</a:t>
            </a:r>
            <a:r>
              <a:rPr lang="zh-TW" altLang="zh-TW" sz="2800" dirty="0" smtClean="0"/>
              <a:t>幫</a:t>
            </a:r>
            <a:r>
              <a:rPr lang="zh-TW" altLang="en-US" sz="2800" dirty="0" smtClean="0"/>
              <a:t>助，他們便只有等死！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6096000" y="3415553"/>
            <a:ext cx="5916706" cy="3322961"/>
          </a:xfrm>
        </p:spPr>
        <p:txBody>
          <a:bodyPr/>
          <a:lstStyle/>
          <a:p>
            <a:r>
              <a:rPr lang="zh-TW" altLang="zh-TW" sz="2800" dirty="0" smtClean="0"/>
              <a:t>律法</a:t>
            </a:r>
            <a:r>
              <a:rPr lang="zh-TW" altLang="zh-TW" sz="2800" dirty="0"/>
              <a:t>書吩咐以色列人收割時不要割盡田角，麥穗遺留田間不要執拾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讓窮人和</a:t>
            </a:r>
            <a:r>
              <a:rPr lang="zh-TW" altLang="zh-TW" sz="2800" dirty="0" smtClean="0"/>
              <a:t>寄居</a:t>
            </a:r>
            <a:r>
              <a:rPr lang="zh-TW" altLang="zh-TW" sz="2800" dirty="0"/>
              <a:t>的</a:t>
            </a:r>
            <a:r>
              <a:rPr lang="zh-TW" altLang="zh-TW" sz="2800" dirty="0" smtClean="0"/>
              <a:t>可以</a:t>
            </a:r>
            <a:r>
              <a:rPr lang="zh-TW" altLang="en-US" sz="2800" dirty="0" smtClean="0"/>
              <a:t>糊口（利</a:t>
            </a:r>
            <a:r>
              <a:rPr lang="en-US" altLang="zh-TW" sz="2800" dirty="0" smtClean="0"/>
              <a:t>19:9-10</a:t>
            </a:r>
            <a:r>
              <a:rPr lang="zh-TW" altLang="en-US" sz="2800" dirty="0" smtClean="0"/>
              <a:t>）：</a:t>
            </a:r>
            <a:endParaRPr lang="en-US" altLang="zh-TW" sz="2800" dirty="0" smtClean="0"/>
          </a:p>
          <a:p>
            <a:r>
              <a:rPr lang="zh-TW" altLang="zh-TW" sz="280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9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在你們的地收割莊稼，不可割盡田角，也不可拾取所遺落的。</a:t>
            </a:r>
            <a:r>
              <a:rPr lang="zh-TW" altLang="zh-TW" sz="280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10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不可摘盡葡萄園的果子，也不可拾取葡萄園所掉的果子；要留給窮人和寄居的。我是耶和華－你們的</a:t>
            </a:r>
            <a:r>
              <a:rPr lang="en-US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神</a:t>
            </a:r>
            <a:r>
              <a:rPr lang="zh-TW" altLang="zh-TW" sz="28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424236" y="3997250"/>
            <a:ext cx="5671764" cy="480131"/>
          </a:xfrm>
        </p:spPr>
        <p:txBody>
          <a:bodyPr/>
          <a:lstStyle/>
          <a:p>
            <a:endParaRPr lang="zh-TW" altLang="en-US" sz="2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535531"/>
          </a:xfrm>
        </p:spPr>
        <p:txBody>
          <a:bodyPr/>
          <a:lstStyle/>
          <a:p>
            <a:r>
              <a:rPr lang="en-US" altLang="zh-TW" sz="3200" b="1" dirty="0" smtClean="0"/>
              <a:t>3. </a:t>
            </a:r>
            <a:r>
              <a:rPr lang="zh-TW" altLang="en-US" sz="3200" b="1" dirty="0" smtClean="0"/>
              <a:t>結果：為</a:t>
            </a:r>
            <a:r>
              <a:rPr lang="zh-HK" altLang="zh-TW" sz="3200" b="1" dirty="0"/>
              <a:t>人民</a:t>
            </a:r>
            <a:r>
              <a:rPr lang="zh-HK" altLang="zh-TW" sz="3200" b="1" dirty="0" smtClean="0"/>
              <a:t>愛戴</a:t>
            </a:r>
            <a:endParaRPr lang="zh-TW" altLang="zh-TW" sz="3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255728"/>
          </a:xfrm>
        </p:spPr>
        <p:txBody>
          <a:bodyPr/>
          <a:lstStyle/>
          <a:p>
            <a:r>
              <a:rPr lang="zh-TW" altLang="zh-TW" sz="2800" dirty="0"/>
              <a:t>一個願意秉行公義，並且關顧弱勢社群、體貼民生的政府，他們必定被人民愛戴。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6096000" y="1736138"/>
            <a:ext cx="5671764" cy="4095480"/>
          </a:xfrm>
        </p:spPr>
        <p:txBody>
          <a:bodyPr/>
          <a:lstStyle/>
          <a:p>
            <a:r>
              <a:rPr lang="zh-TW" altLang="zh-TW" sz="2800" dirty="0"/>
              <a:t>詩</a:t>
            </a:r>
            <a:r>
              <a:rPr lang="en-US" altLang="zh-TW" sz="2800" dirty="0"/>
              <a:t>72</a:t>
            </a:r>
            <a:r>
              <a:rPr lang="zh-TW" altLang="zh-TW" sz="2800" dirty="0"/>
              <a:t>便是對這樣君王的歌頌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marL="514350" indent="-514350">
              <a:buAutoNum type="romanLcParenR"/>
            </a:pPr>
            <a:r>
              <a:rPr lang="zh-TW" altLang="zh-TW" sz="2800" dirty="0" smtClean="0"/>
              <a:t>王</a:t>
            </a:r>
            <a:r>
              <a:rPr lang="zh-TW" altLang="zh-TW" sz="2800" dirty="0"/>
              <a:t>掌權的時間像太陽和月亮般永存</a:t>
            </a:r>
            <a:r>
              <a:rPr lang="zh-TW" altLang="zh-TW" sz="2800" dirty="0" smtClean="0"/>
              <a:t>（</a:t>
            </a:r>
            <a:r>
              <a:rPr lang="en-US" altLang="zh-TW" sz="2800" dirty="0" smtClean="0"/>
              <a:t>5-7</a:t>
            </a:r>
            <a:r>
              <a:rPr lang="zh-TW" altLang="en-US" sz="2800" dirty="0"/>
              <a:t>節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pPr marL="514350" indent="-514350">
              <a:buAutoNum type="romanLcParenR"/>
            </a:pPr>
            <a:r>
              <a:rPr lang="zh-TW" altLang="zh-TW" sz="2800" dirty="0" smtClean="0"/>
              <a:t>王</a:t>
            </a:r>
            <a:r>
              <a:rPr lang="zh-TW" altLang="zh-TW" sz="2800" dirty="0"/>
              <a:t>掌權的地方是普世的</a:t>
            </a:r>
            <a:r>
              <a:rPr lang="zh-TW" altLang="zh-TW" sz="2800" dirty="0" smtClean="0"/>
              <a:t>（</a:t>
            </a:r>
            <a:r>
              <a:rPr lang="en-US" altLang="zh-TW" sz="2800" dirty="0" smtClean="0"/>
              <a:t>8-11</a:t>
            </a:r>
            <a:r>
              <a:rPr lang="zh-TW" altLang="en-US" sz="2800" dirty="0" smtClean="0"/>
              <a:t>節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pPr marL="514350" indent="-514350">
              <a:buAutoNum type="romanLcParenR"/>
            </a:pPr>
            <a:r>
              <a:rPr lang="zh-HK" altLang="zh-TW" sz="2800" dirty="0" smtClean="0"/>
              <a:t>王</a:t>
            </a:r>
            <a:r>
              <a:rPr lang="zh-HK" altLang="zh-TW" sz="2800" dirty="0"/>
              <a:t>實踐公義的具</a:t>
            </a:r>
            <a:r>
              <a:rPr lang="zh-TW" altLang="zh-TW" sz="2800" dirty="0"/>
              <a:t>體例子</a:t>
            </a:r>
            <a:r>
              <a:rPr lang="zh-TW" altLang="zh-TW" sz="2800" dirty="0" smtClean="0"/>
              <a:t>（</a:t>
            </a:r>
            <a:r>
              <a:rPr lang="en-US" altLang="zh-TW" sz="2800" dirty="0" smtClean="0"/>
              <a:t>12-14</a:t>
            </a:r>
            <a:r>
              <a:rPr lang="zh-TW" altLang="en-US" sz="2800" dirty="0" smtClean="0"/>
              <a:t>節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pPr marL="514350" indent="-514350">
              <a:buAutoNum type="romanLcParenR"/>
            </a:pPr>
            <a:r>
              <a:rPr lang="zh-TW" altLang="zh-TW" sz="2800" dirty="0" smtClean="0"/>
              <a:t>人民</a:t>
            </a:r>
            <a:r>
              <a:rPr lang="zh-TW" altLang="zh-TW" sz="2800" dirty="0"/>
              <a:t>要為君王禱告和向他稱頌</a:t>
            </a:r>
            <a:r>
              <a:rPr lang="zh-TW" altLang="zh-TW" sz="2800" dirty="0" smtClean="0"/>
              <a:t>（</a:t>
            </a:r>
            <a:r>
              <a:rPr lang="en-US" altLang="zh-TW" sz="2800" dirty="0" smtClean="0"/>
              <a:t>15-17</a:t>
            </a:r>
            <a:r>
              <a:rPr lang="zh-TW" altLang="en-US" sz="2800" dirty="0" smtClean="0"/>
              <a:t>節</a:t>
            </a:r>
            <a:r>
              <a:rPr lang="zh-TW" altLang="zh-TW" sz="2800" dirty="0" smtClean="0"/>
              <a:t>）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233082" y="3033882"/>
            <a:ext cx="5671764" cy="332296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800" b="0" dirty="0"/>
              <a:t>只有一個好的君王才會被人民歌頌</a:t>
            </a:r>
            <a:r>
              <a:rPr lang="zh-TW" altLang="zh-TW" sz="2800" b="0" dirty="0" smtClean="0"/>
              <a:t>，這</a:t>
            </a:r>
            <a:r>
              <a:rPr lang="zh-TW" altLang="zh-TW" sz="2800" b="0" dirty="0"/>
              <a:t>是</a:t>
            </a:r>
            <a:r>
              <a:rPr lang="zh-TW" altLang="zh-TW" sz="2800" b="0" dirty="0">
                <a:solidFill>
                  <a:srgbClr val="FF0000"/>
                </a:solidFill>
              </a:rPr>
              <a:t>自發的</a:t>
            </a:r>
            <a:r>
              <a:rPr lang="zh-TW" altLang="zh-TW" sz="2800" b="0" dirty="0"/>
              <a:t>歌頌</a:t>
            </a:r>
            <a:r>
              <a:rPr lang="zh-TW" altLang="zh-TW" sz="2800" b="0" dirty="0" smtClean="0"/>
              <a:t>，</a:t>
            </a:r>
            <a:r>
              <a:rPr lang="zh-TW" altLang="en-US" sz="2800" b="0" dirty="0" smtClean="0"/>
              <a:t>而不是</a:t>
            </a:r>
            <a:r>
              <a:rPr lang="zh-TW" altLang="zh-TW" sz="2800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  <a:endParaRPr lang="en-US" altLang="zh-TW" sz="2800" b="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0" dirty="0" smtClean="0"/>
              <a:t>韓國</a:t>
            </a:r>
            <a:r>
              <a:rPr lang="zh-TW" altLang="en-US" sz="2800" b="0" dirty="0"/>
              <a:t>的課程評估機構</a:t>
            </a:r>
            <a:r>
              <a:rPr lang="zh-TW" altLang="en-US" sz="2800" b="0" dirty="0" smtClean="0"/>
              <a:t>研究指出，</a:t>
            </a:r>
            <a:r>
              <a:rPr lang="zh-TW" altLang="en-US" sz="2800" b="0" dirty="0"/>
              <a:t>每位學生花</a:t>
            </a:r>
            <a:r>
              <a:rPr lang="zh-TW" altLang="en-US" sz="2800" b="0" dirty="0" smtClean="0"/>
              <a:t>上「</a:t>
            </a:r>
            <a:r>
              <a:rPr lang="en-US" altLang="zh-TW" sz="2800" b="0" dirty="0"/>
              <a:t>684</a:t>
            </a:r>
            <a:r>
              <a:rPr lang="zh-TW" altLang="en-US" sz="2800" b="0" dirty="0"/>
              <a:t>個小時」學習金正恩的一生，還有他的父親金正日、祖父金日成和祖母金正淑</a:t>
            </a:r>
            <a:r>
              <a:rPr lang="zh-TW" altLang="en-US" sz="2800" b="0" dirty="0" smtClean="0"/>
              <a:t>。只有</a:t>
            </a:r>
            <a:r>
              <a:rPr lang="zh-TW" altLang="en-US" sz="2800" b="0" dirty="0"/>
              <a:t>韓文跟數學比關於金正恩的課程時數還多</a:t>
            </a:r>
            <a:r>
              <a:rPr lang="zh-TW" altLang="en-US" sz="2800" b="0" dirty="0" smtClean="0"/>
              <a:t>。</a:t>
            </a:r>
            <a:endParaRPr lang="zh-TW" altLang="en-US" sz="2800" b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98" y="193190"/>
            <a:ext cx="7432035" cy="63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15557" y="2472751"/>
            <a:ext cx="4566001" cy="535531"/>
          </a:xfrm>
        </p:spPr>
        <p:txBody>
          <a:bodyPr/>
          <a:lstStyle/>
          <a:p>
            <a:r>
              <a:rPr lang="zh-TW" altLang="en-US" sz="3200" dirty="0" smtClean="0"/>
              <a:t>問題</a:t>
            </a: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106757" y="472888"/>
            <a:ext cx="5671764" cy="1643527"/>
          </a:xfrm>
        </p:spPr>
        <p:txBody>
          <a:bodyPr/>
          <a:lstStyle/>
          <a:p>
            <a:r>
              <a:rPr lang="zh-TW" altLang="zh-TW" sz="2800" dirty="0"/>
              <a:t>秉行公義、關顧弱勢社群，以至為人民愛戴這些聖經的標準太高，世上沒有政府能夠達標，不如降低一下要求，等大家好過一些。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66001" y="0"/>
            <a:ext cx="4083304" cy="192633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6106757" y="2336947"/>
            <a:ext cx="5671764" cy="1643527"/>
          </a:xfrm>
        </p:spPr>
        <p:txBody>
          <a:bodyPr/>
          <a:lstStyle/>
          <a:p>
            <a:r>
              <a:rPr lang="zh-TW" altLang="zh-TW" sz="2800" dirty="0"/>
              <a:t>以上所提的其實是世上所有政府口講甚至政策的目標，只不過在落實時因為人的罪性和貪婪而出現偏差、甚至相反的</a:t>
            </a:r>
            <a:r>
              <a:rPr lang="zh-TW" altLang="zh-TW" sz="2800" dirty="0" smtClean="0"/>
              <a:t>情況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6182061" y="4201007"/>
            <a:ext cx="5671764" cy="2031325"/>
          </a:xfrm>
        </p:spPr>
        <p:txBody>
          <a:bodyPr/>
          <a:lstStyle/>
          <a:p>
            <a:r>
              <a:rPr lang="zh-TW" altLang="zh-TW" sz="2800" dirty="0"/>
              <a:t>秉行公義、關顧弱勢社群，以至為人民愛戴</a:t>
            </a:r>
            <a:r>
              <a:rPr lang="zh-TW" altLang="en-US" sz="2800" dirty="0" smtClean="0"/>
              <a:t>理應是</a:t>
            </a:r>
            <a:r>
              <a:rPr lang="zh-TW" altLang="zh-TW" sz="2800" dirty="0" smtClean="0"/>
              <a:t>從政</a:t>
            </a:r>
            <a:r>
              <a:rPr lang="zh-TW" altLang="zh-TW" sz="2800" dirty="0"/>
              <a:t>者以至人民追求的目標。事實上，出來做得公職的，一般應該是要有理想，而不是</a:t>
            </a:r>
            <a:r>
              <a:rPr lang="zh-TW" altLang="zh-TW" sz="2800" dirty="0" smtClean="0"/>
              <a:t>因為</a:t>
            </a:r>
            <a:r>
              <a:rPr lang="zh-TW" altLang="en-US" sz="2800" dirty="0" smtClean="0"/>
              <a:t>薪水</a:t>
            </a:r>
            <a:r>
              <a:rPr lang="zh-TW" altLang="zh-TW" sz="2800" dirty="0" smtClean="0"/>
              <a:t>高</a:t>
            </a:r>
            <a:r>
              <a:rPr lang="zh-TW" altLang="zh-TW" sz="2800" dirty="0"/>
              <a:t>，可以貪污、自肥。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7" y="3065692"/>
            <a:ext cx="5663467" cy="305383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78945" y="6232332"/>
            <a:ext cx="399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周星馳：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少林足球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2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587517" y="4164083"/>
            <a:ext cx="4608428" cy="2032322"/>
          </a:xfrm>
        </p:spPr>
        <p:txBody>
          <a:bodyPr/>
          <a:lstStyle/>
          <a:p>
            <a:r>
              <a:rPr lang="zh-TW" altLang="en-US" b="1" dirty="0" smtClean="0"/>
              <a:t>結語</a:t>
            </a:r>
            <a:endParaRPr lang="en-US" altLang="zh-TW" b="1" dirty="0" smtClean="0"/>
          </a:p>
          <a:p>
            <a:r>
              <a:rPr lang="zh-TW" altLang="zh-TW" b="1" dirty="0" smtClean="0">
                <a:solidFill>
                  <a:srgbClr val="FF0000"/>
                </a:solidFill>
              </a:rPr>
              <a:t>曾鈺成：</a:t>
            </a:r>
            <a:r>
              <a:rPr lang="en-US" altLang="zh-TW" b="1" dirty="0" smtClean="0">
                <a:solidFill>
                  <a:srgbClr val="FF0000"/>
                </a:solidFill>
              </a:rPr>
              <a:t>〈</a:t>
            </a:r>
            <a:r>
              <a:rPr lang="zh-TW" altLang="zh-TW" b="1" dirty="0" smtClean="0">
                <a:solidFill>
                  <a:srgbClr val="FF0000"/>
                </a:solidFill>
              </a:rPr>
              <a:t>領導</a:t>
            </a:r>
            <a:r>
              <a:rPr lang="zh-TW" altLang="zh-TW" b="1" dirty="0">
                <a:solidFill>
                  <a:srgbClr val="FF0000"/>
                </a:solidFill>
              </a:rPr>
              <a:t>的</a:t>
            </a:r>
            <a:r>
              <a:rPr lang="zh-TW" altLang="zh-TW" b="1" dirty="0" smtClean="0">
                <a:solidFill>
                  <a:srgbClr val="FF0000"/>
                </a:solidFill>
              </a:rPr>
              <a:t>藝術</a:t>
            </a:r>
            <a:r>
              <a:rPr lang="en-US" altLang="zh-TW" b="1" dirty="0" smtClean="0">
                <a:solidFill>
                  <a:srgbClr val="FF0000"/>
                </a:solidFill>
              </a:rPr>
              <a:t>〉</a:t>
            </a:r>
          </a:p>
          <a:p>
            <a:r>
              <a:rPr lang="zh-TW" altLang="zh-TW" dirty="0" smtClean="0">
                <a:solidFill>
                  <a:schemeClr val="tx1"/>
                </a:solidFill>
              </a:rPr>
              <a:t>香港</a:t>
            </a:r>
            <a:r>
              <a:rPr lang="zh-TW" altLang="zh-TW" dirty="0">
                <a:solidFill>
                  <a:schemeClr val="tx1"/>
                </a:solidFill>
              </a:rPr>
              <a:t>城市大學</a:t>
            </a:r>
            <a:r>
              <a:rPr lang="en-US" altLang="zh-TW" dirty="0">
                <a:solidFill>
                  <a:schemeClr val="tx1"/>
                </a:solidFill>
              </a:rPr>
              <a:t>EMBA</a:t>
            </a:r>
            <a:r>
              <a:rPr lang="zh-TW" altLang="zh-TW" dirty="0">
                <a:solidFill>
                  <a:schemeClr val="tx1"/>
                </a:solidFill>
              </a:rPr>
              <a:t>十週年晚宴</a:t>
            </a:r>
            <a:r>
              <a:rPr lang="zh-TW" altLang="zh-TW" dirty="0" smtClean="0">
                <a:solidFill>
                  <a:schemeClr val="tx1"/>
                </a:solidFill>
              </a:rPr>
              <a:t>講話</a:t>
            </a:r>
            <a:r>
              <a:rPr lang="en-US" altLang="zh-TW" dirty="0" smtClean="0">
                <a:solidFill>
                  <a:schemeClr val="tx1"/>
                </a:solidFill>
              </a:rPr>
              <a:t>  2010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r>
              <a:rPr lang="zh-TW" altLang="en-US" dirty="0" smtClean="0">
                <a:solidFill>
                  <a:schemeClr val="tx1"/>
                </a:solidFill>
              </a:rPr>
              <a:t>月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5969393" y="2438842"/>
            <a:ext cx="5671764" cy="4419158"/>
          </a:xfrm>
        </p:spPr>
        <p:txBody>
          <a:bodyPr/>
          <a:lstStyle/>
          <a:p>
            <a:r>
              <a:rPr lang="zh-TW" altLang="en-US" sz="2800" dirty="0" smtClean="0"/>
              <a:t>好</a:t>
            </a:r>
            <a:r>
              <a:rPr lang="zh-TW" altLang="zh-TW" sz="2800" dirty="0" smtClean="0"/>
              <a:t>領袖</a:t>
            </a:r>
            <a:r>
              <a:rPr lang="zh-TW" altLang="en-US" sz="2800" dirty="0" smtClean="0"/>
              <a:t>的三項德行：</a:t>
            </a:r>
            <a:endParaRPr lang="en-US" altLang="zh-TW" sz="28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zh-TW" altLang="zh-TW" sz="2800" b="1" dirty="0" smtClean="0"/>
              <a:t>必須</a:t>
            </a:r>
            <a:r>
              <a:rPr lang="zh-TW" altLang="zh-TW" sz="2800" b="1" dirty="0"/>
              <a:t>對人公道，不能親疏有</a:t>
            </a:r>
            <a:r>
              <a:rPr lang="zh-TW" altLang="zh-TW" sz="2800" b="1" dirty="0" smtClean="0"/>
              <a:t>別</a:t>
            </a:r>
            <a:endParaRPr lang="en-US" altLang="zh-TW" sz="2800" b="1" dirty="0"/>
          </a:p>
          <a:p>
            <a:pPr marL="342900" lvl="1" indent="-342900">
              <a:buFont typeface="+mj-lt"/>
              <a:buAutoNum type="arabicPeriod"/>
            </a:pPr>
            <a:r>
              <a:rPr lang="zh-TW" altLang="zh-TW" sz="2800" b="1" dirty="0" smtClean="0"/>
              <a:t>要</a:t>
            </a:r>
            <a:r>
              <a:rPr lang="zh-TW" altLang="zh-TW" sz="2800" b="1" dirty="0"/>
              <a:t>敢於任用比自己更優秀的</a:t>
            </a:r>
            <a:r>
              <a:rPr lang="zh-TW" altLang="zh-TW" sz="2800" b="1" dirty="0" smtClean="0"/>
              <a:t>人</a:t>
            </a:r>
            <a:r>
              <a:rPr lang="en-US" altLang="zh-TW" sz="2800" b="1" dirty="0" smtClean="0"/>
              <a:t>/ </a:t>
            </a:r>
            <a:r>
              <a:rPr lang="zh-TW" altLang="zh-TW" sz="2800" b="1" dirty="0" smtClean="0"/>
              <a:t>事</a:t>
            </a:r>
            <a:r>
              <a:rPr lang="zh-TW" altLang="zh-TW" sz="2800" b="1" dirty="0"/>
              <a:t>事自己帶頭</a:t>
            </a:r>
            <a:endParaRPr lang="en-US" altLang="zh-TW" sz="2800" b="1" dirty="0" smtClean="0"/>
          </a:p>
          <a:p>
            <a:pPr marL="342900" lvl="1" indent="-342900">
              <a:buFont typeface="+mj-lt"/>
              <a:buAutoNum type="arabicPeriod"/>
            </a:pPr>
            <a:r>
              <a:rPr lang="zh-TW" altLang="zh-TW" sz="2800" b="1" dirty="0" smtClean="0"/>
              <a:t>功勞</a:t>
            </a:r>
            <a:r>
              <a:rPr lang="zh-TW" altLang="zh-TW" sz="2800" b="1" dirty="0"/>
              <a:t>不要歸給自己，責任不要推給</a:t>
            </a:r>
            <a:r>
              <a:rPr lang="zh-TW" altLang="zh-TW" sz="2800" b="1" dirty="0" smtClean="0"/>
              <a:t>人家</a:t>
            </a:r>
            <a:endParaRPr lang="en-US" altLang="zh-TW" sz="2800" b="1" dirty="0" smtClean="0"/>
          </a:p>
          <a:p>
            <a:pPr lvl="1"/>
            <a:r>
              <a:rPr lang="zh-TW" altLang="en-US" sz="2800" b="1" dirty="0" smtClean="0"/>
              <a:t>三項德行的四字成語：</a:t>
            </a:r>
            <a:endParaRPr lang="en-US" altLang="zh-TW" sz="2800" b="1" dirty="0" smtClean="0"/>
          </a:p>
          <a:p>
            <a:pPr lvl="1"/>
            <a:r>
              <a:rPr lang="zh-TW" altLang="zh-TW" sz="2800" b="1" dirty="0" smtClean="0"/>
              <a:t>第一</a:t>
            </a:r>
            <a:r>
              <a:rPr lang="zh-TW" altLang="zh-TW" sz="2800" b="1" dirty="0"/>
              <a:t>、公正不偏</a:t>
            </a:r>
            <a:endParaRPr lang="en-US" altLang="zh-TW" sz="2800" b="1" dirty="0"/>
          </a:p>
          <a:p>
            <a:pPr lvl="1"/>
            <a:r>
              <a:rPr lang="zh-TW" altLang="zh-TW" sz="2800" b="1" dirty="0"/>
              <a:t>第二、一馬當先</a:t>
            </a:r>
            <a:endParaRPr lang="en-US" altLang="zh-TW" sz="2800" b="1" dirty="0"/>
          </a:p>
          <a:p>
            <a:pPr lvl="1"/>
            <a:r>
              <a:rPr lang="zh-TW" altLang="zh-TW" sz="2800" b="1" dirty="0"/>
              <a:t>第三、無驕無</a:t>
            </a:r>
            <a:r>
              <a:rPr lang="zh-TW" altLang="zh-TW" sz="2800" b="1" dirty="0" smtClean="0"/>
              <a:t>怨</a:t>
            </a:r>
            <a:endParaRPr lang="zh-TW" altLang="en-US" sz="2800" b="1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87516" y="187348"/>
            <a:ext cx="4952671" cy="319502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969393" y="313775"/>
            <a:ext cx="5671764" cy="2028248"/>
          </a:xfrm>
        </p:spPr>
        <p:txBody>
          <a:bodyPr/>
          <a:lstStyle/>
          <a:p>
            <a:r>
              <a:rPr lang="zh-TW" altLang="zh-TW" sz="2800" dirty="0"/>
              <a:t>好</a:t>
            </a:r>
            <a:r>
              <a:rPr lang="zh-TW" altLang="zh-TW" sz="2800" dirty="0" smtClean="0"/>
              <a:t>領袖</a:t>
            </a:r>
            <a:r>
              <a:rPr lang="zh-TW" altLang="en-US" sz="2800" dirty="0" smtClean="0"/>
              <a:t>的三項才能：</a:t>
            </a:r>
            <a:endParaRPr lang="en-US" altLang="zh-TW" sz="28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zh-TW" sz="2800" dirty="0" smtClean="0"/>
              <a:t>溝通能力</a:t>
            </a:r>
            <a:endParaRPr lang="en-US" altLang="zh-TW" sz="28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zh-TW" sz="2800" dirty="0"/>
              <a:t>決斷</a:t>
            </a:r>
            <a:r>
              <a:rPr lang="zh-TW" altLang="zh-TW" sz="2800" dirty="0" smtClean="0"/>
              <a:t>能力</a:t>
            </a:r>
            <a:endParaRPr lang="en-US" altLang="zh-TW" sz="28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zh-TW" sz="2800" dirty="0"/>
              <a:t>應變能力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6" y="187349"/>
            <a:ext cx="4176498" cy="319502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1972" y="3588560"/>
            <a:ext cx="49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香港民建聯創黨主席，立法會主席（</a:t>
            </a:r>
            <a:r>
              <a:rPr lang="en-US" altLang="zh-TW" dirty="0" smtClean="0"/>
              <a:t>2008-2016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12" name="爆炸 2 11"/>
          <p:cNvSpPr/>
          <p:nvPr/>
        </p:nvSpPr>
        <p:spPr>
          <a:xfrm>
            <a:off x="8778240" y="4671054"/>
            <a:ext cx="3413760" cy="21051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FF00"/>
                </a:solidFill>
              </a:rPr>
              <a:t>才能、德行，何者較重要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？</a:t>
            </a:r>
            <a:endParaRPr lang="" altLang="zh-TW" sz="20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參：提前</a:t>
            </a:r>
            <a:r>
              <a:rPr lang="en-US" altLang="zh-TW" sz="2000" b="1" dirty="0" smtClean="0">
                <a:solidFill>
                  <a:srgbClr val="FFFF00"/>
                </a:solidFill>
              </a:rPr>
              <a:t>3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12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535531"/>
          </a:xfrm>
        </p:spPr>
        <p:txBody>
          <a:bodyPr/>
          <a:lstStyle/>
          <a:p>
            <a:r>
              <a:rPr lang="zh-TW" altLang="en-US" sz="3200" b="1" dirty="0" smtClean="0"/>
              <a:t>總結</a:t>
            </a:r>
            <a:endParaRPr lang="zh-TW" altLang="en-US" sz="3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096000" y="1247439"/>
            <a:ext cx="5671764" cy="480131"/>
          </a:xfrm>
        </p:spPr>
        <p:txBody>
          <a:bodyPr/>
          <a:lstStyle/>
          <a:p>
            <a:r>
              <a:rPr lang="en-US" altLang="zh-TW" sz="2800" dirty="0"/>
              <a:t>1. </a:t>
            </a:r>
            <a:r>
              <a:rPr lang="zh-TW" altLang="en-US" sz="2800" dirty="0" smtClean="0"/>
              <a:t>領袖的德行：求</a:t>
            </a:r>
            <a:r>
              <a:rPr lang="zh-TW" altLang="en-US" sz="2800" dirty="0"/>
              <a:t>公義的</a:t>
            </a:r>
            <a:r>
              <a:rPr lang="zh-TW" altLang="en-US" sz="2800" dirty="0" smtClean="0"/>
              <a:t>心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6096000" y="2821042"/>
            <a:ext cx="5671764" cy="480131"/>
          </a:xfrm>
        </p:spPr>
        <p:txBody>
          <a:bodyPr/>
          <a:lstStyle/>
          <a:p>
            <a:r>
              <a:rPr lang="en-US" altLang="zh-TW" sz="2800" dirty="0"/>
              <a:t>2</a:t>
            </a:r>
            <a:r>
              <a:rPr lang="en-US" altLang="zh-TW" sz="2800" dirty="0" smtClean="0"/>
              <a:t>.</a:t>
            </a:r>
            <a:r>
              <a:rPr lang="zh-TW" altLang="en-US" sz="2800" dirty="0"/>
              <a:t>領袖的德行：</a:t>
            </a:r>
            <a:r>
              <a:rPr lang="zh-HK" altLang="zh-TW" sz="2800" dirty="0" smtClean="0"/>
              <a:t>踐</a:t>
            </a:r>
            <a:r>
              <a:rPr lang="zh-TW" altLang="en-US" sz="2800" dirty="0"/>
              <a:t>行</a:t>
            </a:r>
            <a:r>
              <a:rPr lang="zh-HK" altLang="zh-TW" sz="2800" dirty="0"/>
              <a:t>公</a:t>
            </a:r>
            <a:r>
              <a:rPr lang="zh-HK" altLang="zh-TW" sz="2800" dirty="0" smtClean="0"/>
              <a:t>義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6096000" y="4394645"/>
            <a:ext cx="5671764" cy="480131"/>
          </a:xfrm>
        </p:spPr>
        <p:txBody>
          <a:bodyPr/>
          <a:lstStyle/>
          <a:p>
            <a:r>
              <a:rPr lang="en-US" altLang="zh-TW" sz="2800" dirty="0"/>
              <a:t>3. </a:t>
            </a:r>
            <a:r>
              <a:rPr lang="zh-TW" altLang="en-US" sz="2800" dirty="0" smtClean="0"/>
              <a:t>結果：為</a:t>
            </a:r>
            <a:r>
              <a:rPr lang="zh-HK" altLang="zh-TW" sz="2800" dirty="0"/>
              <a:t>人民</a:t>
            </a:r>
            <a:r>
              <a:rPr lang="zh-HK" altLang="zh-TW" sz="2800" dirty="0" smtClean="0"/>
              <a:t>愛戴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0844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6281"/>
          <a:stretch>
            <a:fillRect/>
          </a:stretch>
        </p:blipFill>
        <p:spPr>
          <a:xfrm>
            <a:off x="762672" y="849862"/>
            <a:ext cx="10571584" cy="6008138"/>
          </a:xfrm>
        </p:spPr>
      </p:pic>
      <p:sp>
        <p:nvSpPr>
          <p:cNvPr id="12" name="文字方塊 11"/>
          <p:cNvSpPr txBox="1"/>
          <p:nvPr/>
        </p:nvSpPr>
        <p:spPr>
          <a:xfrm>
            <a:off x="1246766" y="220751"/>
            <a:ext cx="997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顯現日（</a:t>
            </a:r>
            <a:r>
              <a:rPr lang="en-US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Epiphany; S</a:t>
            </a:r>
            <a:r>
              <a:rPr lang="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üdd</a:t>
            </a:r>
            <a:r>
              <a:rPr lang="en-US" altLang="zh-TW" sz="2400" b="1" dirty="0" err="1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eutsch</a:t>
            </a:r>
            <a:r>
              <a:rPr lang="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land</a:t>
            </a:r>
            <a:r>
              <a:rPr lang="en-US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:</a:t>
            </a:r>
            <a:r>
              <a:rPr lang="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" altLang="zh-TW" sz="2400" b="1" i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Das </a:t>
            </a:r>
            <a:r>
              <a:rPr lang="en-US" altLang="zh-TW" sz="2400" b="1" i="1" dirty="0" err="1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Dreikönigsfest</a:t>
            </a:r>
            <a:r>
              <a:rPr lang="zh-TW" altLang="en-US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）</a:t>
            </a:r>
            <a:r>
              <a:rPr lang="en-US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= </a:t>
            </a:r>
            <a:r>
              <a:rPr lang="zh-TW" altLang="en-US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每年陽曆</a:t>
            </a:r>
            <a:r>
              <a:rPr lang="en-US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1</a:t>
            </a:r>
            <a:r>
              <a:rPr lang="zh-TW" altLang="en-US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月</a:t>
            </a:r>
            <a:r>
              <a:rPr lang="en-US" altLang="zh-TW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6</a:t>
            </a:r>
            <a:r>
              <a:rPr lang="zh-TW" altLang="en-US" sz="2400" b="1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日</a:t>
            </a:r>
            <a:endParaRPr lang="zh-TW" altLang="en-US" sz="2400" b="1" i="1" dirty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內容版面配置區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738"/>
            <a:ext cx="4068945" cy="2524125"/>
          </a:xfrm>
        </p:spPr>
      </p:pic>
      <p:pic>
        <p:nvPicPr>
          <p:cNvPr id="20" name="內容版面配置區 19"/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45" y="2598736"/>
            <a:ext cx="3640492" cy="2524125"/>
          </a:xfrm>
        </p:spPr>
      </p:pic>
      <p:pic>
        <p:nvPicPr>
          <p:cNvPr id="21" name="內容版面配置區 20"/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37" y="2598734"/>
            <a:ext cx="4484490" cy="2524127"/>
          </a:xfrm>
        </p:spPr>
      </p:pic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16"/>
          </p:nvPr>
        </p:nvSpPr>
        <p:spPr>
          <a:xfrm>
            <a:off x="430306" y="1004867"/>
            <a:ext cx="11500822" cy="590931"/>
          </a:xfrm>
        </p:spPr>
        <p:txBody>
          <a:bodyPr/>
          <a:lstStyle/>
          <a:p>
            <a:r>
              <a:rPr lang="zh-TW" altLang="en-US" sz="3600" dirty="0" smtClean="0"/>
              <a:t>俄羅斯的東</a:t>
            </a:r>
            <a:r>
              <a:rPr lang="zh-TW" altLang="en-US" sz="3600" dirty="0" smtClean="0"/>
              <a:t>正教教徒顯現日進行「冰泳</a:t>
            </a:r>
            <a:r>
              <a:rPr lang="zh-TW" altLang="en-US" sz="3600" dirty="0"/>
              <a:t>」（蘇聯解體後）</a:t>
            </a:r>
          </a:p>
        </p:txBody>
      </p:sp>
    </p:spTree>
    <p:extLst>
      <p:ext uri="{BB962C8B-B14F-4D97-AF65-F5344CB8AC3E}">
        <p14:creationId xmlns:p14="http://schemas.microsoft.com/office/powerpoint/2010/main" val="5104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1296041" y="134471"/>
            <a:ext cx="9227974" cy="544931"/>
          </a:xfrm>
        </p:spPr>
        <p:txBody>
          <a:bodyPr/>
          <a:lstStyle/>
          <a:p>
            <a:pPr algn="ctr"/>
            <a:r>
              <a:rPr lang="zh-TW" altLang="zh-TW" sz="3600" b="1" dirty="0"/>
              <a:t>大公</a:t>
            </a:r>
            <a:r>
              <a:rPr lang="zh-TW" altLang="zh-TW" sz="3600" b="1" dirty="0" smtClean="0"/>
              <a:t>教會</a:t>
            </a:r>
            <a:r>
              <a:rPr lang="zh-TW" altLang="en-US" sz="3600" b="1" dirty="0" smtClean="0"/>
              <a:t>顯現日（</a:t>
            </a:r>
            <a:r>
              <a:rPr lang="en-US" altLang="zh-TW" sz="3600" b="1" dirty="0" smtClean="0"/>
              <a:t>Epiphany</a:t>
            </a:r>
            <a:r>
              <a:rPr lang="zh-TW" altLang="en-US" sz="3600" b="1" dirty="0" smtClean="0"/>
              <a:t>）的</a:t>
            </a:r>
            <a:r>
              <a:rPr lang="en-US" altLang="zh-TW" sz="3600" b="1" dirty="0" smtClean="0"/>
              <a:t>4</a:t>
            </a:r>
            <a:r>
              <a:rPr lang="zh-TW" altLang="en-US" sz="3600" b="1" dirty="0" smtClean="0"/>
              <a:t>段經文</a:t>
            </a:r>
            <a:endParaRPr lang="zh-TW" altLang="en-US" sz="3600" b="1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304800" y="643921"/>
            <a:ext cx="5671764" cy="2519664"/>
          </a:xfrm>
        </p:spPr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馬太福音</a:t>
            </a:r>
            <a:r>
              <a:rPr lang="en-US" altLang="zh-TW" dirty="0" smtClean="0"/>
              <a:t>2:1-12</a:t>
            </a:r>
          </a:p>
          <a:p>
            <a:r>
              <a:rPr lang="zh-TW" altLang="zh-TW" sz="2400" b="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10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他們看見那星，就大大地歡喜；</a:t>
            </a:r>
            <a:r>
              <a:rPr lang="zh-TW" altLang="zh-TW" sz="2400" b="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11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進了房子，看見小孩子和他母親馬利亞，就俯伏拜那小孩子，揭開寶盒，拿</a:t>
            </a:r>
            <a:r>
              <a:rPr lang="zh-TW" altLang="zh-TW" sz="2400" b="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黃金、乳香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、沒藥為禮物獻給他。</a:t>
            </a:r>
            <a:r>
              <a:rPr lang="zh-TW" altLang="zh-TW" sz="2400" b="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12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博士因為在夢中被主指示不要回去見希律，就從別的路回本地去了</a:t>
            </a:r>
            <a:r>
              <a:rPr lang="zh-TW" altLang="zh-TW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zh-TW" altLang="en-US" sz="2400" b="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2"/>
          </p:nvPr>
        </p:nvSpPr>
        <p:spPr>
          <a:xfrm>
            <a:off x="304800" y="3103126"/>
            <a:ext cx="5671764" cy="2232406"/>
          </a:xfrm>
        </p:spPr>
        <p:txBody>
          <a:bodyPr/>
          <a:lstStyle/>
          <a:p>
            <a:r>
              <a:rPr lang="en-US" altLang="zh-TW" dirty="0" smtClean="0"/>
              <a:t>2. </a:t>
            </a:r>
            <a:r>
              <a:rPr lang="zh-TW" altLang="en-US" dirty="0" smtClean="0"/>
              <a:t>以弗所書</a:t>
            </a:r>
            <a:r>
              <a:rPr lang="en-US" altLang="zh-TW" dirty="0" smtClean="0"/>
              <a:t>3:1-12</a:t>
            </a:r>
            <a:endParaRPr lang="" altLang="zh-TW" dirty="0" smtClean="0"/>
          </a:p>
          <a:p>
            <a:r>
              <a:rPr lang="en-US" altLang="zh-TW" sz="2400" b="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9</a:t>
            </a:r>
            <a:r>
              <a:rPr lang="zh-TW" altLang="en-US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並</a:t>
            </a:r>
            <a:r>
              <a:rPr lang="zh-TW" altLang="en-US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向眾人顯明這奧秘的計劃是</a:t>
            </a:r>
            <a:r>
              <a:rPr lang="zh-TW" altLang="en-US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甚麼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（新譯本）：</a:t>
            </a:r>
            <a:r>
              <a:rPr lang="zh-TW" altLang="en-US" sz="2400" b="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向外邦人傳福音</a:t>
            </a:r>
            <a:endParaRPr lang="en-US" altLang="zh-TW" sz="2400" b="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r>
              <a:rPr lang="en-US" altLang="zh-TW" b="0" dirty="0" smtClean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1 + 2</a:t>
            </a:r>
            <a:r>
              <a:rPr lang="zh-TW" altLang="en-US" b="0" dirty="0" smtClean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：</a:t>
            </a:r>
            <a:r>
              <a:rPr lang="zh-TW" altLang="zh-TW" b="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因著基督君王的來到，罪惡權勢被徹底瓦解、破壞，公義在現世彰顯，上帝的國度降臨人間</a:t>
            </a:r>
            <a:endParaRPr lang="zh-TW" altLang="en-US" b="0" dirty="0">
              <a:solidFill>
                <a:srgbClr val="7030A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304800" y="5335532"/>
            <a:ext cx="5671764" cy="1522468"/>
          </a:xfrm>
        </p:spPr>
        <p:txBody>
          <a:bodyPr/>
          <a:lstStyle/>
          <a:p>
            <a:r>
              <a:rPr lang="zh-TW" altLang="en-US" dirty="0" smtClean="0"/>
              <a:t>以賽亞書</a:t>
            </a:r>
            <a:r>
              <a:rPr lang="en-US" altLang="zh-TW" dirty="0" smtClean="0"/>
              <a:t>60:1-6</a:t>
            </a:r>
          </a:p>
          <a:p>
            <a:r>
              <a:rPr lang="en-US" altLang="zh-TW" sz="2400" b="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6</a:t>
            </a:r>
            <a:r>
              <a:rPr lang="zh-TW" altLang="zh-TW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成群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的駱駝，並米甸和以法的獨峰駝必遮滿你；示巴的眾人都必來到；要奉上</a:t>
            </a:r>
            <a:r>
              <a:rPr lang="zh-TW" altLang="zh-TW" sz="2400" b="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黃金乳香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，又要傳說耶和華的讚美</a:t>
            </a:r>
            <a:r>
              <a:rPr lang="zh-TW" altLang="zh-TW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zh-TW" altLang="en-US" sz="2400" b="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2" name="文字版面配置區 8"/>
          <p:cNvSpPr txBox="1">
            <a:spLocks/>
          </p:cNvSpPr>
          <p:nvPr/>
        </p:nvSpPr>
        <p:spPr>
          <a:xfrm>
            <a:off x="6096000" y="410547"/>
            <a:ext cx="5671764" cy="17142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3" name="文字版面配置區 8"/>
          <p:cNvSpPr txBox="1">
            <a:spLocks/>
          </p:cNvSpPr>
          <p:nvPr/>
        </p:nvSpPr>
        <p:spPr>
          <a:xfrm>
            <a:off x="6215436" y="753326"/>
            <a:ext cx="5671764" cy="55399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4. </a:t>
            </a:r>
            <a:r>
              <a:rPr lang="zh-TW" altLang="en-US" dirty="0" smtClean="0"/>
              <a:t>詩篇</a:t>
            </a:r>
            <a:r>
              <a:rPr lang="en-US" altLang="zh-TW" dirty="0" smtClean="0"/>
              <a:t>72</a:t>
            </a:r>
            <a:r>
              <a:rPr lang="zh-TW" altLang="en-US" dirty="0" smtClean="0"/>
              <a:t>篇</a:t>
            </a:r>
            <a:endParaRPr lang="en-US" altLang="zh-TW" dirty="0" smtClean="0"/>
          </a:p>
          <a:p>
            <a:r>
              <a:rPr lang="en-US" altLang="zh-TW" sz="2400" b="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r>
              <a:rPr lang="en-US" altLang="zh-TW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TW" altLang="en-US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神</a:t>
            </a:r>
            <a:r>
              <a:rPr lang="zh-TW" altLang="zh-TW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啊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，求你將判斷的權柄賜給王，</a:t>
            </a:r>
          </a:p>
          <a:p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將公義賜給王的兒子。</a:t>
            </a:r>
          </a:p>
          <a:p>
            <a:r>
              <a:rPr lang="en-US" altLang="zh-TW" sz="2400" b="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他要按公義審判你的民，</a:t>
            </a:r>
          </a:p>
          <a:p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按公平審判你的困苦人。</a:t>
            </a:r>
          </a:p>
          <a:p>
            <a:r>
              <a:rPr lang="en-US" altLang="zh-TW" sz="2400" b="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3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大山小山都要因公義使民得享平安。</a:t>
            </a:r>
          </a:p>
          <a:p>
            <a:r>
              <a:rPr lang="en-US" altLang="zh-TW" sz="2400" b="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4</a:t>
            </a:r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他必為民中的困苦人伸冤，</a:t>
            </a:r>
          </a:p>
          <a:p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拯救窮乏之輩，</a:t>
            </a:r>
          </a:p>
          <a:p>
            <a:r>
              <a:rPr lang="zh-TW" altLang="zh-TW" sz="2400" b="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壓碎那欺壓人的</a:t>
            </a:r>
            <a:r>
              <a:rPr lang="zh-TW" altLang="zh-TW" sz="2400" b="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en-US" altLang="zh-TW" sz="2400" b="0" dirty="0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zh-TW" altLang="zh-TW" sz="2400" dirty="0"/>
              <a:t>顯現日這四段經文皆指向上主要親自作王，並且施行公義，眷顧弱勢社群，不會「親疏有別」，政策也不會向社會上的權貴傾斜。</a:t>
            </a:r>
            <a:endParaRPr lang="zh-TW" altLang="zh-TW" sz="2400" b="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54563" y="1217023"/>
            <a:ext cx="5178490" cy="1255728"/>
          </a:xfrm>
        </p:spPr>
        <p:txBody>
          <a:bodyPr/>
          <a:lstStyle/>
          <a:p>
            <a:r>
              <a:rPr lang="zh-TW" altLang="zh-TW" dirty="0" smtClean="0"/>
              <a:t>蔡定邦</a:t>
            </a:r>
            <a:r>
              <a:rPr lang="zh-TW" altLang="en-US" dirty="0" smtClean="0"/>
              <a:t>：</a:t>
            </a:r>
            <a:r>
              <a:rPr lang="en-US" altLang="zh-TW" dirty="0" smtClean="0"/>
              <a:t>〈</a:t>
            </a:r>
            <a:r>
              <a:rPr lang="zh-TW" altLang="zh-TW" dirty="0" smtClean="0"/>
              <a:t>渴望</a:t>
            </a:r>
            <a:r>
              <a:rPr lang="zh-TW" altLang="zh-TW" dirty="0"/>
              <a:t>一位公義的</a:t>
            </a:r>
            <a:r>
              <a:rPr lang="zh-TW" altLang="zh-TW" dirty="0" smtClean="0"/>
              <a:t>王</a:t>
            </a:r>
            <a:r>
              <a:rPr lang="en-US" altLang="zh-TW" dirty="0" smtClean="0"/>
              <a:t>〉,</a:t>
            </a:r>
            <a:r>
              <a:rPr lang="zh-TW" altLang="zh-TW" dirty="0" smtClean="0"/>
              <a:t>《</a:t>
            </a:r>
            <a:r>
              <a:rPr lang="zh-TW" altLang="zh-TW" dirty="0"/>
              <a:t>地道靈修</a:t>
            </a:r>
            <a:r>
              <a:rPr lang="en-US" altLang="zh-TW" dirty="0"/>
              <a:t>3</a:t>
            </a:r>
            <a:r>
              <a:rPr lang="zh-TW" altLang="zh-TW" dirty="0" smtClean="0"/>
              <a:t>》</a:t>
            </a:r>
            <a:r>
              <a:rPr lang="zh-TW" altLang="en-US" dirty="0" smtClean="0"/>
              <a:t>（</a:t>
            </a:r>
            <a:r>
              <a:rPr lang="zh-TW" altLang="zh-TW" dirty="0" smtClean="0"/>
              <a:t>香港</a:t>
            </a:r>
            <a:r>
              <a:rPr lang="zh-TW" altLang="zh-TW" dirty="0"/>
              <a:t>：文藝，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），</a:t>
            </a:r>
            <a:r>
              <a:rPr lang="zh-TW" altLang="zh-TW" dirty="0" smtClean="0"/>
              <a:t>頁</a:t>
            </a:r>
            <a:r>
              <a:rPr lang="en-US" altLang="zh-TW" dirty="0" smtClean="0"/>
              <a:t>29-32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5756988" y="572744"/>
            <a:ext cx="6010776" cy="1900007"/>
          </a:xfrm>
        </p:spPr>
        <p:txBody>
          <a:bodyPr/>
          <a:lstStyle/>
          <a:p>
            <a:r>
              <a:rPr lang="zh-TW" altLang="en-US" sz="2800" dirty="0" smtClean="0"/>
              <a:t>詩</a:t>
            </a:r>
            <a:r>
              <a:rPr lang="en-US" altLang="zh-TW" sz="2800" dirty="0" smtClean="0"/>
              <a:t>72=</a:t>
            </a:r>
            <a:r>
              <a:rPr lang="zh-TW" altLang="en-US" sz="2800" dirty="0" smtClean="0"/>
              <a:t>君王詩，特點：「耶和華作王」</a:t>
            </a:r>
            <a:endParaRPr lang="en-US" altLang="zh-TW" sz="2800" dirty="0" smtClean="0"/>
          </a:p>
          <a:p>
            <a:r>
              <a:rPr lang="zh-TW" altLang="zh-TW" sz="2800" dirty="0"/>
              <a:t>詩篇第二卷的壓卷之</a:t>
            </a:r>
            <a:r>
              <a:rPr lang="zh-TW" altLang="zh-TW" sz="2800" dirty="0" smtClean="0"/>
              <a:t>作</a:t>
            </a:r>
            <a:endParaRPr lang="en-US" altLang="zh-TW" sz="2800" dirty="0" smtClean="0"/>
          </a:p>
          <a:p>
            <a:r>
              <a:rPr lang="zh-TW" altLang="zh-TW" sz="2800" dirty="0" smtClean="0"/>
              <a:t>主題</a:t>
            </a:r>
            <a:r>
              <a:rPr lang="zh-TW" altLang="en-US" sz="2800" dirty="0"/>
              <a:t>：</a:t>
            </a:r>
            <a:r>
              <a:rPr lang="zh-TW" altLang="zh-TW" sz="2800" dirty="0" smtClean="0"/>
              <a:t>歌頌</a:t>
            </a:r>
            <a:r>
              <a:rPr lang="zh-TW" altLang="zh-TW" sz="2800" dirty="0"/>
              <a:t>君王的榮耀、</a:t>
            </a:r>
            <a:r>
              <a:rPr lang="zh-TW" altLang="zh-TW" sz="2800" dirty="0" smtClean="0"/>
              <a:t>權能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06814" y="2212775"/>
            <a:ext cx="4083304" cy="1116624"/>
          </a:xfrm>
          <a:noFill/>
        </p:spPr>
        <p:txBody>
          <a:bodyPr/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詩篇</a:t>
            </a:r>
            <a:r>
              <a:rPr lang="en-US" altLang="zh-TW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lang="zh-TW" alt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篇的特點</a:t>
            </a:r>
            <a:endParaRPr lang="zh-TW" alt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5756988" y="2341984"/>
            <a:ext cx="6010776" cy="1771767"/>
          </a:xfrm>
        </p:spPr>
        <p:txBody>
          <a:bodyPr/>
          <a:lstStyle/>
          <a:p>
            <a:r>
              <a:rPr lang="zh-TW" altLang="zh-TW" sz="2800" dirty="0"/>
              <a:t>君王詩</a:t>
            </a:r>
            <a:r>
              <a:rPr lang="zh-TW" altLang="zh-TW" sz="2800" dirty="0" smtClean="0"/>
              <a:t>到編輯</a:t>
            </a:r>
            <a:r>
              <a:rPr lang="zh-TW" altLang="zh-TW" sz="2800" dirty="0"/>
              <a:t>時王國</a:t>
            </a:r>
            <a:r>
              <a:rPr lang="zh-TW" altLang="zh-TW" sz="2800" dirty="0" smtClean="0"/>
              <a:t>已終結</a:t>
            </a:r>
            <a:r>
              <a:rPr lang="zh-TW" altLang="zh-TW" sz="2800" dirty="0"/>
              <a:t>，再沒有君王</a:t>
            </a:r>
            <a:r>
              <a:rPr lang="zh-TW" altLang="zh-TW" sz="2800" dirty="0" smtClean="0"/>
              <a:t>，這些詩</a:t>
            </a:r>
            <a:r>
              <a:rPr lang="zh-TW" altLang="en-US" sz="2800" dirty="0" smtClean="0"/>
              <a:t>被賦與</a:t>
            </a:r>
            <a:r>
              <a:rPr lang="zh-TW" altLang="zh-TW" sz="2800" dirty="0" smtClean="0"/>
              <a:t>嶄新</a:t>
            </a:r>
            <a:r>
              <a:rPr lang="zh-TW" altLang="en-US" sz="2800" dirty="0" smtClean="0"/>
              <a:t>的</a:t>
            </a:r>
            <a:r>
              <a:rPr lang="zh-TW" altLang="zh-TW" sz="2800" dirty="0" smtClean="0"/>
              <a:t>意義：</a:t>
            </a:r>
            <a:endParaRPr lang="en-US" altLang="zh-TW" sz="2800" dirty="0" smtClean="0"/>
          </a:p>
          <a:p>
            <a:r>
              <a:rPr lang="zh-TW" altLang="zh-TW" sz="2800" dirty="0">
                <a:solidFill>
                  <a:srgbClr val="FF0000"/>
                </a:solidFill>
              </a:rPr>
              <a:t>上主成為以色列真正的君王，並且祂要以公義審判萬民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756988" y="4267164"/>
            <a:ext cx="6010776" cy="2419124"/>
          </a:xfrm>
        </p:spPr>
        <p:txBody>
          <a:bodyPr/>
          <a:lstStyle/>
          <a:p>
            <a:r>
              <a:rPr lang="zh-TW" altLang="zh-TW" sz="2800" dirty="0"/>
              <a:t>詩篇七十二篇便是藉公義的太陽為隱喻，祈求這位理想的君王早日帶領他們離開痛苦的生活。上主按公義判斷萬民，並以公正拯救當中貧窮的人。窮困的人呼求的時候，祂要搭救。萬民都期望祂繼續掌權，直到永遠。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" y="3496666"/>
            <a:ext cx="4468345" cy="31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4799" y="2463786"/>
            <a:ext cx="4566001" cy="86793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根據詩篇</a:t>
            </a:r>
            <a:r>
              <a:rPr lang="en-US" altLang="zh-TW" b="1" dirty="0" smtClean="0">
                <a:solidFill>
                  <a:schemeClr val="tx1"/>
                </a:solidFill>
              </a:rPr>
              <a:t>72</a:t>
            </a:r>
            <a:r>
              <a:rPr lang="zh-TW" altLang="en-US" b="1" dirty="0" smtClean="0">
                <a:solidFill>
                  <a:schemeClr val="tx1"/>
                </a:solidFill>
              </a:rPr>
              <a:t>篇，人民</a:t>
            </a:r>
            <a:r>
              <a:rPr lang="zh-TW" altLang="zh-TW" b="1" dirty="0" smtClean="0">
                <a:solidFill>
                  <a:schemeClr val="tx1"/>
                </a:solidFill>
              </a:rPr>
              <a:t>渴望</a:t>
            </a:r>
            <a:r>
              <a:rPr lang="zh-TW" altLang="zh-TW" b="1" dirty="0">
                <a:solidFill>
                  <a:schemeClr val="tx1"/>
                </a:solidFill>
              </a:rPr>
              <a:t>的領袖</a:t>
            </a:r>
            <a:r>
              <a:rPr lang="zh-TW" altLang="zh-TW" b="1" dirty="0" smtClean="0">
                <a:solidFill>
                  <a:schemeClr val="tx1"/>
                </a:solidFill>
              </a:rPr>
              <a:t>應具備的</a:t>
            </a:r>
            <a:r>
              <a:rPr lang="en-US" altLang="zh-TW" b="1" dirty="0" smtClean="0">
                <a:solidFill>
                  <a:schemeClr val="tx1"/>
                </a:solidFill>
              </a:rPr>
              <a:t>3</a:t>
            </a:r>
            <a:r>
              <a:rPr lang="zh-TW" altLang="zh-TW" b="1" dirty="0" smtClean="0">
                <a:solidFill>
                  <a:schemeClr val="tx1"/>
                </a:solidFill>
              </a:rPr>
              <a:t>點</a:t>
            </a:r>
            <a:r>
              <a:rPr lang="zh-TW" altLang="zh-TW" b="1" dirty="0" smtClean="0">
                <a:solidFill>
                  <a:schemeClr val="tx1"/>
                </a:solidFill>
              </a:rPr>
              <a:t>素質</a:t>
            </a:r>
            <a:r>
              <a:rPr lang="zh-TW" altLang="en-US" b="1" dirty="0" smtClean="0">
                <a:solidFill>
                  <a:schemeClr val="tx1"/>
                </a:solidFill>
              </a:rPr>
              <a:t>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096000" y="967732"/>
            <a:ext cx="5671764" cy="480131"/>
          </a:xfrm>
        </p:spPr>
        <p:txBody>
          <a:bodyPr/>
          <a:lstStyle/>
          <a:p>
            <a:r>
              <a:rPr lang="en-US" altLang="zh-TW" sz="2800" dirty="0" smtClean="0"/>
              <a:t>1</a:t>
            </a:r>
            <a:r>
              <a:rPr lang="en-US" altLang="zh-TW" sz="2800" dirty="0" smtClean="0"/>
              <a:t>. </a:t>
            </a:r>
            <a:r>
              <a:rPr lang="zh-TW" altLang="en-US" sz="2800" dirty="0" smtClean="0"/>
              <a:t>求</a:t>
            </a:r>
            <a:r>
              <a:rPr lang="zh-TW" altLang="en-US" sz="2800" dirty="0"/>
              <a:t>公義的心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5243" y="0"/>
            <a:ext cx="4315557" cy="914096"/>
          </a:xfrm>
          <a:solidFill>
            <a:schemeClr val="bg1"/>
          </a:solidFill>
        </p:spPr>
        <p:txBody>
          <a:bodyPr/>
          <a:lstStyle/>
          <a:p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480131"/>
          </a:xfrm>
        </p:spPr>
        <p:txBody>
          <a:bodyPr/>
          <a:lstStyle/>
          <a:p>
            <a:r>
              <a:rPr lang="en-US" altLang="zh-TW" sz="2800" dirty="0"/>
              <a:t>2. </a:t>
            </a:r>
            <a:r>
              <a:rPr lang="zh-HK" altLang="zh-TW" sz="2800" dirty="0" smtClean="0"/>
              <a:t>踐</a:t>
            </a:r>
            <a:r>
              <a:rPr lang="zh-TW" altLang="en-US" sz="2800" dirty="0"/>
              <a:t>行</a:t>
            </a:r>
            <a:r>
              <a:rPr lang="zh-HK" altLang="zh-TW" sz="2800" dirty="0" smtClean="0"/>
              <a:t>公</a:t>
            </a:r>
            <a:r>
              <a:rPr lang="zh-HK" altLang="zh-TW" sz="2800" dirty="0" smtClean="0"/>
              <a:t>義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6096000" y="4518358"/>
            <a:ext cx="5671764" cy="480131"/>
          </a:xfrm>
        </p:spPr>
        <p:txBody>
          <a:bodyPr/>
          <a:lstStyle/>
          <a:p>
            <a:r>
              <a:rPr lang="en-US" altLang="zh-TW" sz="2800" dirty="0"/>
              <a:t>3. </a:t>
            </a:r>
            <a:r>
              <a:rPr lang="zh-TW" altLang="en-US" sz="2800" dirty="0" smtClean="0"/>
              <a:t>為</a:t>
            </a:r>
            <a:r>
              <a:rPr lang="zh-HK" altLang="zh-TW" sz="2800" dirty="0" smtClean="0"/>
              <a:t>人民愛戴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2135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535531"/>
          </a:xfrm>
        </p:spPr>
        <p:txBody>
          <a:bodyPr/>
          <a:lstStyle/>
          <a:p>
            <a:r>
              <a:rPr lang="en-US" altLang="zh-TW" sz="3200" b="1" dirty="0"/>
              <a:t>1. </a:t>
            </a:r>
            <a:r>
              <a:rPr lang="zh-TW" altLang="en-US" sz="3200" b="1" dirty="0" smtClean="0"/>
              <a:t>求公義的心</a:t>
            </a:r>
            <a:endParaRPr lang="zh-TW" altLang="en-US" sz="3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5620870" y="169859"/>
            <a:ext cx="6146893" cy="456217"/>
          </a:xfrm>
        </p:spPr>
        <p:txBody>
          <a:bodyPr/>
          <a:lstStyle/>
          <a:p>
            <a:r>
              <a:rPr lang="zh-TW" altLang="zh-TW" sz="2800" dirty="0"/>
              <a:t>領袖最</a:t>
            </a:r>
            <a:r>
              <a:rPr lang="zh-TW" altLang="zh-TW" sz="2800" dirty="0" smtClean="0"/>
              <a:t>重要素</a:t>
            </a:r>
            <a:r>
              <a:rPr lang="zh-TW" altLang="en-US" sz="2800" dirty="0" smtClean="0"/>
              <a:t>質</a:t>
            </a:r>
            <a:r>
              <a:rPr lang="en-US" altLang="zh-TW" sz="2800" dirty="0" smtClean="0"/>
              <a:t>=</a:t>
            </a:r>
            <a:r>
              <a:rPr lang="zh-TW" altLang="zh-TW" sz="2800" dirty="0" smtClean="0"/>
              <a:t>處事</a:t>
            </a:r>
            <a:r>
              <a:rPr lang="zh-TW" altLang="zh-TW" sz="2800" dirty="0"/>
              <a:t>公正，不要</a:t>
            </a:r>
            <a:r>
              <a:rPr lang="zh-TW" altLang="zh-TW" sz="2800" dirty="0" smtClean="0"/>
              <a:t>偏私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44453" y="6142920"/>
            <a:ext cx="5316070" cy="424732"/>
          </a:xfrm>
        </p:spPr>
        <p:txBody>
          <a:bodyPr/>
          <a:lstStyle/>
          <a:p>
            <a:r>
              <a:rPr lang="zh-TW" altLang="en-US" sz="2400" dirty="0" smtClean="0"/>
              <a:t>總結</a:t>
            </a:r>
            <a:r>
              <a:rPr lang="zh-HK" altLang="zh-TW" sz="2400" dirty="0" smtClean="0"/>
              <a:t>：</a:t>
            </a:r>
            <a:r>
              <a:rPr lang="zh-HK" altLang="zh-TW" sz="2400" dirty="0"/>
              <a:t>王是上帝實踐公義的</a:t>
            </a:r>
            <a:r>
              <a:rPr lang="zh-HK" altLang="zh-TW" sz="2400" dirty="0" smtClean="0"/>
              <a:t>工具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620870" y="2320021"/>
            <a:ext cx="5870913" cy="4309898"/>
          </a:xfrm>
        </p:spPr>
        <p:txBody>
          <a:bodyPr/>
          <a:lstStyle/>
          <a:p>
            <a:r>
              <a:rPr lang="zh-TW" altLang="en-US" dirty="0" smtClean="0"/>
              <a:t>所羅門向神求智慧（王上</a:t>
            </a:r>
            <a:r>
              <a:rPr lang="en-US" altLang="zh-TW" dirty="0" smtClean="0"/>
              <a:t>3:3-14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zh-TW" b="0" baseline="30000" dirty="0" smtClean="0"/>
              <a:t>8</a:t>
            </a:r>
            <a:r>
              <a:rPr lang="zh-TW" altLang="zh-TW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  <a:r>
              <a:rPr lang="zh-TW" altLang="zh-TW" b="0" dirty="0" smtClean="0"/>
              <a:t>僕人</a:t>
            </a:r>
            <a:r>
              <a:rPr lang="zh-TW" altLang="zh-TW" b="0" dirty="0"/>
              <a:t>住在你所揀選的民中，這民多得不可勝數。 </a:t>
            </a:r>
            <a:r>
              <a:rPr lang="en-US" altLang="zh-TW" b="0" baseline="30000" dirty="0" smtClean="0"/>
              <a:t>9</a:t>
            </a:r>
            <a:r>
              <a:rPr lang="zh-TW" altLang="en-US" b="0" dirty="0" smtClean="0"/>
              <a:t> 所</a:t>
            </a:r>
            <a:r>
              <a:rPr lang="zh-TW" altLang="en-US" b="0" dirty="0"/>
              <a:t>以求你賜我智慧，可以判斷你的民，能辨別是非。不然，誰能判斷這眾多的民呢？</a:t>
            </a:r>
            <a:r>
              <a:rPr lang="zh-TW" altLang="en-US" b="0" dirty="0" smtClean="0"/>
              <a:t>」</a:t>
            </a:r>
            <a:endParaRPr lang="en-US" altLang="zh-TW" b="0" dirty="0" smtClean="0"/>
          </a:p>
          <a:p>
            <a:r>
              <a:rPr lang="en-US" altLang="zh-TW" b="0" baseline="30000" dirty="0" smtClean="0"/>
              <a:t>10</a:t>
            </a:r>
            <a:r>
              <a:rPr lang="zh-TW" altLang="en-US" b="0" dirty="0" smtClean="0"/>
              <a:t> </a:t>
            </a:r>
            <a:r>
              <a:rPr lang="zh-TW" altLang="en-US" b="0" dirty="0"/>
              <a:t>所羅門因為求這事，就蒙主喜悅。</a:t>
            </a:r>
            <a:r>
              <a:rPr lang="en-US" altLang="zh-TW" b="0" baseline="30000" dirty="0" smtClean="0"/>
              <a:t>11</a:t>
            </a:r>
            <a:r>
              <a:rPr lang="zh-TW" altLang="en-US" b="0" dirty="0" smtClean="0"/>
              <a:t> 神對</a:t>
            </a:r>
            <a:r>
              <a:rPr lang="zh-TW" altLang="en-US" b="0" dirty="0"/>
              <a:t>他說：「你既然求這事，不為自己求壽、求富，也不求滅絕你仇敵的性命，單求智慧可以聽訟，</a:t>
            </a:r>
            <a:r>
              <a:rPr lang="en-US" altLang="zh-TW" b="0" baseline="30000" dirty="0" smtClean="0"/>
              <a:t>12</a:t>
            </a:r>
            <a:r>
              <a:rPr lang="zh-TW" altLang="en-US" b="0" dirty="0" smtClean="0"/>
              <a:t>我</a:t>
            </a:r>
            <a:r>
              <a:rPr lang="zh-TW" altLang="en-US" b="0" dirty="0"/>
              <a:t>就應允你所求的，賜你聰明智慧，甚至在你以前沒有像你的，在你以後也沒有像你的。</a:t>
            </a:r>
            <a:r>
              <a:rPr lang="en-US" altLang="zh-TW" b="0" baseline="30000" dirty="0" smtClean="0"/>
              <a:t>13</a:t>
            </a:r>
            <a:r>
              <a:rPr lang="zh-TW" altLang="en-US" b="0" dirty="0" smtClean="0"/>
              <a:t>你</a:t>
            </a:r>
            <a:r>
              <a:rPr lang="zh-TW" altLang="en-US" b="0" dirty="0"/>
              <a:t>所沒有求的，我也賜給你，就是富足、尊榮，使你在世的日子，列王中沒有一個能比你的。</a:t>
            </a:r>
            <a:r>
              <a:rPr lang="en-US" altLang="zh-TW" b="0" baseline="30000" dirty="0" smtClean="0"/>
              <a:t>14</a:t>
            </a:r>
            <a:r>
              <a:rPr lang="zh-TW" altLang="en-US" b="0" dirty="0" smtClean="0"/>
              <a:t>你</a:t>
            </a:r>
            <a:r>
              <a:rPr lang="zh-TW" altLang="en-US" b="0" dirty="0"/>
              <a:t>若效法你父親大衛，遵行我的道，謹守我的律例、誡命，我必使你長壽。</a:t>
            </a:r>
            <a:r>
              <a:rPr lang="zh-TW" altLang="en-US" b="0" dirty="0" smtClean="0"/>
              <a:t>」</a:t>
            </a:r>
            <a:endParaRPr lang="zh-TW" altLang="en-US" b="0" dirty="0"/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5720444" y="665135"/>
            <a:ext cx="5671764" cy="16158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啊，求你將判斷的權柄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原文為「公平」，</a:t>
            </a:r>
            <a:r>
              <a:rPr lang="en-US" altLang="zh-TW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mišPä</a:t>
            </a:r>
            <a:r>
              <a:rPr lang="en-US" altLang="zh-TW" b="0" i="1" dirty="0" smtClean="0">
                <a:latin typeface="Bwtransh" panose="02020600050405020304" pitchFamily="18" charset="0"/>
                <a:ea typeface="標楷體" panose="03000509000000000000" pitchFamily="65" charset="-120"/>
              </a:rPr>
              <a:t>†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賜給王，將公義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cüdäqâ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賜給王的兒子。</a:t>
            </a:r>
            <a:r>
              <a:rPr lang="en-US" altLang="zh-TW" b="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他要按公義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0" i="1" dirty="0" err="1">
                <a:latin typeface="Bwtransh" panose="02020600050405020304" pitchFamily="18" charset="0"/>
                <a:ea typeface="標楷體" panose="03000509000000000000" pitchFamily="65" charset="-120"/>
              </a:rPr>
              <a:t>cüdäqâ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審判你的民，按公平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mišPä</a:t>
            </a:r>
            <a:r>
              <a:rPr lang="en-US" altLang="zh-TW" b="0" i="1" dirty="0">
                <a:latin typeface="Bwtransh" panose="02020600050405020304" pitchFamily="18" charset="0"/>
                <a:ea typeface="標楷體" panose="03000509000000000000" pitchFamily="65" charset="-120"/>
              </a:rPr>
              <a:t>†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審判你的困苦人。</a:t>
            </a:r>
            <a:r>
              <a:rPr lang="en-US" altLang="zh-TW" b="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3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大山小山都要因公義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0" i="1" dirty="0" err="1">
                <a:latin typeface="Bwtransh" panose="02020600050405020304" pitchFamily="18" charset="0"/>
                <a:ea typeface="標楷體" panose="03000509000000000000" pitchFamily="65" charset="-120"/>
              </a:rPr>
              <a:t>cüdäqâ</a:t>
            </a: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使民得享平安。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版面配置區 4"/>
          <p:cNvSpPr txBox="1">
            <a:spLocks/>
          </p:cNvSpPr>
          <p:nvPr/>
        </p:nvSpPr>
        <p:spPr>
          <a:xfrm>
            <a:off x="304800" y="3044206"/>
            <a:ext cx="5316070" cy="29320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甚麼</a:t>
            </a:r>
            <a:r>
              <a:rPr lang="zh-TW" altLang="en-US" sz="2400" dirty="0" smtClean="0"/>
              <a:t>叫「公平」、「</a:t>
            </a:r>
            <a:r>
              <a:rPr lang="zh-TW" altLang="en-US" sz="2400" dirty="0"/>
              <a:t>公義」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「公平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」（</a:t>
            </a:r>
            <a:r>
              <a:rPr lang="en-US" altLang="zh-TW" sz="2400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mišPä</a:t>
            </a:r>
            <a:r>
              <a:rPr lang="en-US" altLang="zh-TW" sz="2400" b="0" i="1" dirty="0" smtClean="0">
                <a:latin typeface="Bwtransh" panose="02020600050405020304" pitchFamily="18" charset="0"/>
                <a:ea typeface="標楷體" panose="03000509000000000000" pitchFamily="65" charset="-120"/>
              </a:rPr>
              <a:t>† </a:t>
            </a:r>
            <a:r>
              <a:rPr lang="en-US" altLang="zh-TW" sz="2400" b="0" i="1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√</a:t>
            </a:r>
            <a:r>
              <a:rPr lang="en-US" altLang="zh-TW" sz="2400" b="0" i="1" dirty="0" err="1" smtClean="0">
                <a:solidFill>
                  <a:srgbClr val="FF0000"/>
                </a:solidFill>
                <a:latin typeface="Bwtransh" panose="02020600050405020304" pitchFamily="18" charset="0"/>
                <a:ea typeface="標楷體" panose="03000509000000000000" pitchFamily="65" charset="-120"/>
              </a:rPr>
              <a:t>š</a:t>
            </a:r>
            <a:r>
              <a:rPr lang="en-US" altLang="zh-TW" sz="2400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ä</a:t>
            </a:r>
            <a:r>
              <a:rPr lang="en-US" altLang="zh-TW" sz="2400" b="0" i="1" dirty="0" err="1" smtClean="0">
                <a:solidFill>
                  <a:srgbClr val="FF0000"/>
                </a:solidFill>
                <a:latin typeface="Bwtransh" panose="02020600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400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400" b="0" i="1" dirty="0" smtClean="0">
                <a:solidFill>
                  <a:srgbClr val="FF0000"/>
                </a:solidFill>
                <a:latin typeface="Bwtransh" panose="02020600050405020304" pitchFamily="18" charset="0"/>
                <a:ea typeface="標楷體" panose="03000509000000000000" pitchFamily="65" charset="-120"/>
              </a:rPr>
              <a:t>†</a:t>
            </a:r>
            <a:r>
              <a:rPr lang="en-US" altLang="zh-TW" sz="2400" b="0" i="1" dirty="0" smtClean="0">
                <a:latin typeface="Bwtransh" panose="02020600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）「</a:t>
            </a:r>
            <a:r>
              <a:rPr lang="zh-TW" altLang="zh-TW" sz="24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公義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」（</a:t>
            </a:r>
            <a:r>
              <a:rPr lang="en-US" altLang="zh-TW" sz="2400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cüdäqâ</a:t>
            </a:r>
            <a:r>
              <a:rPr lang="en-US" altLang="zh-TW" sz="2400" b="0" i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2400" b="0" i="1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√</a:t>
            </a:r>
            <a:r>
              <a:rPr lang="en-US" altLang="zh-TW" sz="2400" b="0" i="1" dirty="0" err="1" smtClean="0">
                <a:solidFill>
                  <a:srgbClr val="FF0000"/>
                </a:solidFill>
                <a:latin typeface="Bwtransh" panose="02020600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400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ä</a:t>
            </a:r>
            <a:r>
              <a:rPr lang="en-US" altLang="zh-TW" sz="2400" b="0" i="1" dirty="0" err="1" smtClean="0">
                <a:solidFill>
                  <a:srgbClr val="FF0000"/>
                </a:solidFill>
                <a:latin typeface="Bwtransh" panose="02020600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400" b="0" i="1" dirty="0" err="1" smtClean="0">
                <a:latin typeface="Bwtransh" panose="02020600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400" b="0" i="1" dirty="0" err="1" smtClean="0">
                <a:solidFill>
                  <a:srgbClr val="FF0000"/>
                </a:solidFill>
                <a:latin typeface="Bwtransh" panose="02020600050405020304" pitchFamily="18" charset="0"/>
                <a:ea typeface="標楷體" panose="03000509000000000000" pitchFamily="65" charset="-120"/>
              </a:rPr>
              <a:t>q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4</a:t>
            </a:r>
            <a:r>
              <a:rPr lang="zh-TW" altLang="zh-TW" sz="24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</a:t>
            </a:r>
            <a:r>
              <a:rPr lang="zh-TW" altLang="zh-TW" sz="24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必為民中的困苦人伸冤</a:t>
            </a:r>
            <a:r>
              <a:rPr lang="zh-TW" altLang="zh-TW" sz="24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，拯救</a:t>
            </a:r>
            <a:r>
              <a:rPr lang="zh-TW" altLang="zh-TW" sz="24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窮乏之輩</a:t>
            </a:r>
            <a:r>
              <a:rPr lang="zh-TW" altLang="zh-TW" sz="24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</a:t>
            </a:r>
            <a:endParaRPr lang="en-US" altLang="zh-TW" sz="2400" dirty="0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壓碎</a:t>
            </a:r>
            <a:r>
              <a:rPr lang="zh-TW" altLang="zh-TW" sz="24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那欺壓人的</a:t>
            </a:r>
            <a:r>
              <a:rPr lang="zh-TW" altLang="zh-TW" sz="24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en-US" altLang="zh-TW" sz="2400" dirty="0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→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自己千萬不能成為欺壓人的君王！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5" y="-4115"/>
            <a:ext cx="3376342" cy="238554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873387" y="2363390"/>
            <a:ext cx="235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標題：「所羅門的詩」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44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90" y="3032311"/>
            <a:ext cx="5635708" cy="31735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6" y="419098"/>
            <a:ext cx="5599954" cy="41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535531"/>
          </a:xfrm>
        </p:spPr>
        <p:txBody>
          <a:bodyPr/>
          <a:lstStyle/>
          <a:p>
            <a:r>
              <a:rPr lang="en-US" altLang="zh-TW" sz="3200" b="1" dirty="0"/>
              <a:t>2. </a:t>
            </a:r>
            <a:r>
              <a:rPr lang="zh-HK" altLang="zh-TW" sz="3200" b="1" dirty="0"/>
              <a:t>踐</a:t>
            </a:r>
            <a:r>
              <a:rPr lang="zh-TW" altLang="en-US" sz="3200" b="1" dirty="0"/>
              <a:t>行</a:t>
            </a:r>
            <a:r>
              <a:rPr lang="zh-HK" altLang="zh-TW" sz="3200" b="1" dirty="0"/>
              <a:t>公</a:t>
            </a:r>
            <a:r>
              <a:rPr lang="zh-HK" altLang="zh-TW" sz="3200" b="1" dirty="0" smtClean="0"/>
              <a:t>義</a:t>
            </a:r>
            <a:endParaRPr lang="zh-TW" altLang="en-US" sz="3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5130635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詩</a:t>
            </a:r>
            <a:r>
              <a:rPr lang="en-US" altLang="zh-TW" sz="2800" dirty="0" smtClean="0">
                <a:solidFill>
                  <a:schemeClr val="tx1"/>
                </a:solidFill>
              </a:rPr>
              <a:t>72:11-15</a:t>
            </a:r>
          </a:p>
          <a:p>
            <a:r>
              <a:rPr lang="en-US" altLang="zh-TW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11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諸</a:t>
            </a:r>
            <a:r>
              <a:rPr lang="zh-TW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王都要叩拜他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；萬</a:t>
            </a:r>
            <a:r>
              <a:rPr lang="zh-TW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國都要事奉他。</a:t>
            </a:r>
            <a:endParaRPr lang="zh-TW" altLang="en-US" sz="28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2800" baseline="30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12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因為，</a:t>
            </a:r>
            <a:r>
              <a:rPr lang="zh-TW" altLang="zh-TW" sz="28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窮乏人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呼求的時候，他要搭救；沒有人幫助的</a:t>
            </a:r>
            <a:r>
              <a:rPr lang="zh-TW" altLang="zh-TW" sz="28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困苦人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，他也要搭救。</a:t>
            </a:r>
            <a:r>
              <a:rPr lang="en-US" altLang="zh-TW" sz="280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13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他要憐</a:t>
            </a:r>
            <a:r>
              <a:rPr lang="zh-TW" altLang="zh-TW" sz="28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恤</a:t>
            </a:r>
            <a:r>
              <a:rPr lang="zh-TW" altLang="zh-TW" sz="2800" dirty="0" smtClean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貧寒</a:t>
            </a:r>
            <a:r>
              <a:rPr lang="zh-TW" altLang="zh-TW" sz="28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和窮乏的人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，拯救窮苦人的性命。</a:t>
            </a:r>
            <a:r>
              <a:rPr lang="en-US" altLang="zh-TW" sz="2800" baseline="30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14</a:t>
            </a:r>
            <a:r>
              <a:rPr lang="zh-TW" altLang="zh-TW" sz="2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他要救贖他們脫離欺壓和強暴；他們的血在他眼中看為寶貴</a:t>
            </a:r>
            <a:r>
              <a:rPr lang="zh-TW" altLang="zh-TW" sz="28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15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他們</a:t>
            </a:r>
            <a:r>
              <a:rPr lang="zh-TW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要存活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。示</a:t>
            </a:r>
            <a:r>
              <a:rPr lang="zh-TW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巴的金子要奉給他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；人</a:t>
            </a:r>
            <a:r>
              <a:rPr lang="zh-TW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要常常為他禱告，終日稱頌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他。</a:t>
            </a:r>
            <a:endParaRPr lang="zh-TW" altLang="en-US" sz="28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24236" y="3145564"/>
            <a:ext cx="5564188" cy="30634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/>
              <a:t>窮乏人、困苦人，貧寒和窮乏人、窮苦人，用今天</a:t>
            </a:r>
            <a:r>
              <a:rPr lang="zh-TW" altLang="zh-TW" sz="2800" dirty="0" smtClean="0"/>
              <a:t>的話</a:t>
            </a:r>
            <a:r>
              <a:rPr lang="zh-TW" altLang="en-US" sz="2800" dirty="0" smtClean="0"/>
              <a:t>來說</a:t>
            </a:r>
            <a:r>
              <a:rPr lang="zh-TW" altLang="zh-TW" sz="2800" dirty="0" smtClean="0"/>
              <a:t>便是</a:t>
            </a:r>
            <a:r>
              <a:rPr lang="zh-TW" altLang="zh-TW" sz="2800" dirty="0"/>
              <a:t>「弱勢社群</a:t>
            </a:r>
            <a:r>
              <a:rPr lang="zh-TW" altLang="zh-TW" sz="2800" dirty="0" smtClean="0"/>
              <a:t>」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「低端人口」</a:t>
            </a:r>
            <a:endParaRPr lang="en-US" altLang="zh-TW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領袖對他們應該作是「搭救」、「幫助」、「憐恤」、「拯救」，然後「救贖</a:t>
            </a:r>
            <a:r>
              <a:rPr lang="zh-TW" altLang="zh-TW" sz="2800" dirty="0"/>
              <a:t>他們脫離欺壓和強暴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但現實是</a:t>
            </a:r>
            <a:r>
              <a:rPr lang="zh-TW" altLang="zh-TW" sz="2800" dirty="0" smtClean="0"/>
              <a:t>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60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tf16401425</Template>
  <TotalTime>490</TotalTime>
  <Words>1716</Words>
  <Application>Microsoft Office PowerPoint</Application>
  <PresentationFormat>寬螢幕</PresentationFormat>
  <Paragraphs>98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7" baseType="lpstr">
      <vt:lpstr>Segoe UI Semibold</vt:lpstr>
      <vt:lpstr>Arial Black</vt:lpstr>
      <vt:lpstr>Arial</vt:lpstr>
      <vt:lpstr>Bwtransh</vt:lpstr>
      <vt:lpstr>Segoe UI Light</vt:lpstr>
      <vt:lpstr>Calibri</vt:lpstr>
      <vt:lpstr>Segoe UI</vt:lpstr>
      <vt:lpstr>標楷體</vt:lpstr>
      <vt:lpstr>Wingdings</vt:lpstr>
      <vt:lpstr>Segoe UI Black</vt:lpstr>
      <vt:lpstr>Segoe UI Semilight</vt:lpstr>
      <vt:lpstr>新細明體</vt:lpstr>
      <vt:lpstr>Storybuilding Neal Creative</vt:lpstr>
      <vt:lpstr>講題：公義王者的來臨 經文：詩篇72篇</vt:lpstr>
      <vt:lpstr>PowerPoint 簡報</vt:lpstr>
      <vt:lpstr>PowerPoint 簡報</vt:lpstr>
      <vt:lpstr>PowerPoint 簡報</vt:lpstr>
      <vt:lpstr>詩篇72篇的特點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講題：公義王者的來臨 經文：詩篇72篇</dc:title>
  <dc:creator>Windows-Benutzer</dc:creator>
  <cp:lastModifiedBy>Windows-Benutzer</cp:lastModifiedBy>
  <cp:revision>39</cp:revision>
  <dcterms:created xsi:type="dcterms:W3CDTF">2018-01-12T10:30:33Z</dcterms:created>
  <dcterms:modified xsi:type="dcterms:W3CDTF">2018-01-13T09:53:00Z</dcterms:modified>
</cp:coreProperties>
</file>