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31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F1CE2C-A736-470C-9F46-16D1A4E97D7A}" type="datetimeFigureOut">
              <a:rPr lang="de-DE" smtClean="0"/>
              <a:t>10.12.2017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793D3C-6D69-45FC-9C25-5917F5851F1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8710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marL="228600" indent="-228600" eaLnBrk="1" hangingPunct="1">
              <a:spcBef>
                <a:spcPct val="0"/>
              </a:spcBef>
              <a:buFontTx/>
              <a:buAutoNum type="arabicPeriod"/>
            </a:pPr>
            <a:r>
              <a:rPr lang="zh-CN" altLang="en-US"/>
              <a:t>证道题目可以在当月月报上找到。</a:t>
            </a:r>
            <a:endParaRPr lang="en-US" altLang="zh-CN"/>
          </a:p>
          <a:p>
            <a:pPr marL="228600" indent="-228600" eaLnBrk="1" hangingPunct="1">
              <a:spcBef>
                <a:spcPct val="0"/>
              </a:spcBef>
              <a:buFontTx/>
              <a:buAutoNum type="arabicPeriod"/>
            </a:pPr>
            <a:r>
              <a:rPr lang="zh-CN" altLang="en-US"/>
              <a:t>正文字体</a:t>
            </a:r>
            <a:r>
              <a:rPr lang="en-US" altLang="zh-CN"/>
              <a:t>66</a:t>
            </a:r>
            <a:r>
              <a:rPr lang="zh-CN" altLang="en-US"/>
              <a:t>。</a:t>
            </a:r>
          </a:p>
          <a:p>
            <a:pPr marL="228600" indent="-228600"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14691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790B34A-2A7F-4987-9D90-0684B54BA2EE}" type="slidenum">
              <a:rPr lang="zh-CN" altLang="en-US" smtClean="0"/>
              <a:pPr/>
              <a:t>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69473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1D929-CA93-4BC9-948B-AD6A77F9D708}" type="datetimeFigureOut">
              <a:rPr lang="de-DE" smtClean="0"/>
              <a:t>10.12.2017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CA636-C73C-4F14-BCDC-C0CC7132E16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8495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1D929-CA93-4BC9-948B-AD6A77F9D708}" type="datetimeFigureOut">
              <a:rPr lang="de-DE" smtClean="0"/>
              <a:t>10.12.2017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CA636-C73C-4F14-BCDC-C0CC7132E16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7478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1D929-CA93-4BC9-948B-AD6A77F9D708}" type="datetimeFigureOut">
              <a:rPr lang="de-DE" smtClean="0"/>
              <a:t>10.12.2017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CA636-C73C-4F14-BCDC-C0CC7132E16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6999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1D929-CA93-4BC9-948B-AD6A77F9D708}" type="datetimeFigureOut">
              <a:rPr lang="de-DE" smtClean="0"/>
              <a:t>10.12.2017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CA636-C73C-4F14-BCDC-C0CC7132E16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4731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1D929-CA93-4BC9-948B-AD6A77F9D708}" type="datetimeFigureOut">
              <a:rPr lang="de-DE" smtClean="0"/>
              <a:t>10.12.2017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CA636-C73C-4F14-BCDC-C0CC7132E16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1220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1D929-CA93-4BC9-948B-AD6A77F9D708}" type="datetimeFigureOut">
              <a:rPr lang="de-DE" smtClean="0"/>
              <a:t>10.12.2017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CA636-C73C-4F14-BCDC-C0CC7132E16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1038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1D929-CA93-4BC9-948B-AD6A77F9D708}" type="datetimeFigureOut">
              <a:rPr lang="de-DE" smtClean="0"/>
              <a:t>10.12.2017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CA636-C73C-4F14-BCDC-C0CC7132E16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9823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1D929-CA93-4BC9-948B-AD6A77F9D708}" type="datetimeFigureOut">
              <a:rPr lang="de-DE" smtClean="0"/>
              <a:t>10.12.2017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CA636-C73C-4F14-BCDC-C0CC7132E16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9356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1D929-CA93-4BC9-948B-AD6A77F9D708}" type="datetimeFigureOut">
              <a:rPr lang="de-DE" smtClean="0"/>
              <a:t>10.12.2017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CA636-C73C-4F14-BCDC-C0CC7132E16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9642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1D929-CA93-4BC9-948B-AD6A77F9D708}" type="datetimeFigureOut">
              <a:rPr lang="de-DE" smtClean="0"/>
              <a:t>10.12.2017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CA636-C73C-4F14-BCDC-C0CC7132E16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010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1D929-CA93-4BC9-948B-AD6A77F9D708}" type="datetimeFigureOut">
              <a:rPr lang="de-DE" smtClean="0"/>
              <a:t>10.12.2017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CA636-C73C-4F14-BCDC-C0CC7132E16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5426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61D929-CA93-4BC9-948B-AD6A77F9D708}" type="datetimeFigureOut">
              <a:rPr lang="de-DE" smtClean="0"/>
              <a:t>10.12.2017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7CA636-C73C-4F14-BCDC-C0CC7132E16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4128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de-DE">
                <a:latin typeface="SimHei" pitchFamily="2" charset="-122"/>
                <a:ea typeface="SimHei" pitchFamily="2" charset="-122"/>
              </a:rPr>
              <a:t>主日证道</a:t>
            </a:r>
            <a:endParaRPr lang="de-DE" altLang="zh-CN">
              <a:latin typeface="SimHei" pitchFamily="2" charset="-122"/>
              <a:ea typeface="SimHei" pitchFamily="2" charset="-122"/>
            </a:endParaRPr>
          </a:p>
        </p:txBody>
      </p:sp>
      <p:sp>
        <p:nvSpPr>
          <p:cNvPr id="113666" name="Inhaltsplatzhalter 2"/>
          <p:cNvSpPr>
            <a:spLocks noGrp="1"/>
          </p:cNvSpPr>
          <p:nvPr>
            <p:ph idx="1"/>
          </p:nvPr>
        </p:nvSpPr>
        <p:spPr>
          <a:xfrm>
            <a:off x="647700" y="1447800"/>
            <a:ext cx="7010400" cy="4351338"/>
          </a:xfrm>
        </p:spPr>
        <p:txBody>
          <a:bodyPr/>
          <a:lstStyle/>
          <a:p>
            <a:pPr algn="ctr" eaLnBrk="1" hangingPunct="1"/>
            <a:endParaRPr lang="de-DE" altLang="zh-CN" sz="6600" dirty="0">
              <a:latin typeface="SimHei" pitchFamily="2" charset="-122"/>
              <a:ea typeface="SimHei" pitchFamily="2" charset="-122"/>
            </a:endParaRPr>
          </a:p>
          <a:p>
            <a:pPr marL="0" indent="0" algn="ctr" eaLnBrk="1" hangingPunct="1">
              <a:buNone/>
            </a:pPr>
            <a:r>
              <a:rPr lang="zh-CN" altLang="de-DE" sz="6600" dirty="0">
                <a:latin typeface="SimHei" pitchFamily="2" charset="-122"/>
                <a:ea typeface="SimHei" pitchFamily="2" charset="-122"/>
              </a:rPr>
              <a:t>大使命与</a:t>
            </a:r>
            <a:endParaRPr lang="de-DE" altLang="zh-CN" sz="6600" dirty="0">
              <a:latin typeface="SimHei" pitchFamily="2" charset="-122"/>
              <a:ea typeface="SimHei" pitchFamily="2" charset="-122"/>
            </a:endParaRPr>
          </a:p>
          <a:p>
            <a:pPr marL="0" indent="0" algn="ctr" eaLnBrk="1" hangingPunct="1">
              <a:buNone/>
            </a:pPr>
            <a:r>
              <a:rPr lang="zh-CN" altLang="de-DE" sz="6600" dirty="0">
                <a:latin typeface="SimHei" pitchFamily="2" charset="-122"/>
                <a:ea typeface="SimHei" pitchFamily="2" charset="-122"/>
              </a:rPr>
              <a:t>门徒的教会</a:t>
            </a:r>
            <a:endParaRPr lang="zh-CN" altLang="en-US" sz="6600" dirty="0">
              <a:latin typeface="SimHei" pitchFamily="2" charset="-122"/>
              <a:ea typeface="SimHei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0187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0" y="185738"/>
            <a:ext cx="7886700" cy="83185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zh-HK" sz="4400" b="1" dirty="0">
                <a:effectLst/>
              </a:rPr>
              <a:t>作门徒的内涵</a:t>
            </a:r>
            <a:endParaRPr lang="zh-TW" altLang="en-US" sz="4400" b="1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0" y="1071563"/>
            <a:ext cx="5080000" cy="5651500"/>
          </a:xfrm>
        </p:spPr>
        <p:txBody>
          <a:bodyPr>
            <a:normAutofit lnSpcReduction="10000"/>
          </a:bodyPr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TW" altLang="zh-HK" sz="4000" dirty="0"/>
              <a:t>「作门徒 </a:t>
            </a:r>
            <a:r>
              <a:rPr lang="en-US" altLang="zh-HK" sz="4000" i="1" dirty="0" err="1"/>
              <a:t>mathēteusate</a:t>
            </a:r>
            <a:r>
              <a:rPr lang="zh-TW" altLang="en-US" sz="4000" dirty="0"/>
              <a:t>」</a:t>
            </a:r>
            <a:r>
              <a:rPr lang="en-US" altLang="zh-HK" sz="4000" i="1" dirty="0"/>
              <a:t> </a:t>
            </a:r>
            <a:r>
              <a:rPr lang="en-US" altLang="zh-HK" sz="4000" dirty="0"/>
              <a:t>√</a:t>
            </a:r>
            <a:r>
              <a:rPr lang="en-US" altLang="zh-HK" sz="4000" i="1" dirty="0" err="1"/>
              <a:t>mathēteuō</a:t>
            </a:r>
            <a:r>
              <a:rPr lang="en-US" altLang="zh-HK" sz="4000" dirty="0"/>
              <a:t> 2mp imperative </a:t>
            </a:r>
            <a:r>
              <a:rPr lang="zh-TW" altLang="en-US" sz="4000" dirty="0"/>
              <a:t>命令式</a:t>
            </a:r>
            <a:endParaRPr lang="en-US" altLang="zh-TW" sz="4000" dirty="0"/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TW" altLang="en-US" sz="4000" dirty="0"/>
              <a:t>犹太拉比模式：「学师」、「跟师父」</a:t>
            </a:r>
            <a:endParaRPr lang="en-US" altLang="zh-TW" sz="4000" dirty="0"/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TW" altLang="en-US" sz="4000" dirty="0"/>
              <a:t>跟从</a:t>
            </a:r>
            <a:r>
              <a:rPr lang="en-US" altLang="zh-TW" sz="4000" dirty="0"/>
              <a:t>follow</a:t>
            </a:r>
            <a:r>
              <a:rPr lang="zh-TW" altLang="en-US" sz="4000" dirty="0"/>
              <a:t>（</a:t>
            </a:r>
            <a:r>
              <a:rPr lang="en-US" altLang="zh-TW" sz="4000" dirty="0"/>
              <a:t>[vb.] </a:t>
            </a:r>
            <a:r>
              <a:rPr lang="en-US" altLang="zh-TW" sz="4000" i="1" dirty="0" err="1"/>
              <a:t>akoulouthe</a:t>
            </a:r>
            <a:r>
              <a:rPr lang="en-US" altLang="zh-TW" sz="4000" i="1" dirty="0" err="1">
                <a:cs typeface="Times New Roman" panose="02020603050405020304" pitchFamily="18" charset="0"/>
              </a:rPr>
              <a:t>ō</a:t>
            </a:r>
            <a:r>
              <a:rPr lang="zh-TW" altLang="en-US" sz="4000" dirty="0"/>
              <a:t>）</a:t>
            </a:r>
            <a:endParaRPr lang="en-US" altLang="zh-TW" sz="4000" dirty="0"/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TW" altLang="en-US" sz="4000" dirty="0"/>
              <a:t>跟随</a:t>
            </a:r>
            <a:r>
              <a:rPr lang="en-US" altLang="zh-TW" sz="4000" dirty="0"/>
              <a:t>after/ </a:t>
            </a:r>
            <a:r>
              <a:rPr lang="en-US" altLang="zh-TW" sz="4000" i="1" dirty="0" err="1"/>
              <a:t>nach</a:t>
            </a:r>
            <a:r>
              <a:rPr lang="zh-TW" altLang="en-US" sz="4000" dirty="0"/>
              <a:t>（</a:t>
            </a:r>
            <a:r>
              <a:rPr lang="en-US" altLang="zh-TW" sz="4000" dirty="0"/>
              <a:t>[prep.] </a:t>
            </a:r>
            <a:r>
              <a:rPr lang="en-US" altLang="zh-TW" sz="4000" i="1" dirty="0" err="1"/>
              <a:t>opis</a:t>
            </a:r>
            <a:r>
              <a:rPr lang="en-US" altLang="zh-TW" sz="4000" i="1" dirty="0" err="1">
                <a:cs typeface="Times New Roman" panose="02020603050405020304" pitchFamily="18" charset="0"/>
              </a:rPr>
              <a:t>ō</a:t>
            </a:r>
            <a:r>
              <a:rPr lang="zh-TW" altLang="en-US" sz="4000" dirty="0"/>
              <a:t>）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071407"/>
            <a:ext cx="3490149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732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7886700" cy="1190625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 b="1" dirty="0">
                <a:solidFill>
                  <a:schemeClr val="tx2">
                    <a:satMod val="130000"/>
                  </a:schemeClr>
                </a:solidFill>
              </a:rPr>
              <a:t>世界华人福音事工联络中心</a:t>
            </a:r>
            <a:r>
              <a:rPr lang="en-US" altLang="zh-TW" sz="4000" b="1" dirty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en-US" altLang="zh-TW" sz="4000" b="1" dirty="0">
                <a:solidFill>
                  <a:schemeClr val="tx2">
                    <a:satMod val="130000"/>
                  </a:schemeClr>
                </a:solidFill>
              </a:rPr>
            </a:br>
            <a:r>
              <a:rPr lang="zh-TW" altLang="en-US" sz="3200" dirty="0"/>
              <a:t>第九届世界华人福音会议</a:t>
            </a:r>
            <a:endParaRPr lang="zh-HK" altLang="en-US" sz="3600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5750"/>
            <a:ext cx="6407150" cy="1582738"/>
          </a:xfr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992" y="3124873"/>
            <a:ext cx="6363364" cy="3591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98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914400" y="13493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sz="3600" b="1" dirty="0"/>
              <a:t>第九届世界华人福音会议宣传短片</a:t>
            </a:r>
            <a:r>
              <a:rPr lang="en-US" altLang="zh-TW" sz="3600" b="1" dirty="0"/>
              <a:t/>
            </a:r>
            <a:br>
              <a:rPr lang="en-US" altLang="zh-TW" sz="3600" b="1" dirty="0"/>
            </a:br>
            <a:r>
              <a:rPr lang="zh-TW" altLang="en-US" sz="4800" b="1" dirty="0">
                <a:solidFill>
                  <a:srgbClr val="FF0000"/>
                </a:solidFill>
              </a:rPr>
              <a:t>门徒训练</a:t>
            </a:r>
            <a:endParaRPr lang="zh-HK" altLang="en-US" b="1" dirty="0">
              <a:solidFill>
                <a:srgbClr val="FF0000"/>
              </a:solidFill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1690688"/>
            <a:ext cx="7127875" cy="475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25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hkgospelfestival.org/wp-content/uploads/2017/10/public_a5_leaflet-02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"/>
            <a:ext cx="4211638" cy="5954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631" y="4029966"/>
            <a:ext cx="4676775" cy="1895475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916832"/>
            <a:ext cx="4643430" cy="1853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66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1036638" y="260350"/>
            <a:ext cx="8107362" cy="1008063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zh-TW" altLang="en-US" sz="4000" b="1" dirty="0"/>
              <a:t>第九届世界华人福音会议</a:t>
            </a:r>
            <a:r>
              <a:rPr lang="en-US" altLang="zh-TW" sz="4000" b="1" dirty="0"/>
              <a:t>-</a:t>
            </a:r>
            <a:r>
              <a:rPr lang="zh-TW" altLang="en-US" sz="4000" b="1" dirty="0"/>
              <a:t>释经讲道</a:t>
            </a:r>
            <a:endParaRPr lang="zh-TW" altLang="en-US" sz="4000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5" name="圖片 4" descr="曾金發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08" y="1641722"/>
            <a:ext cx="8753475" cy="41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153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0" y="261610"/>
            <a:ext cx="8220974" cy="1479550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zh-TW" altLang="en-US" sz="3600" b="1" dirty="0">
                <a:latin typeface="+mn-lt"/>
              </a:rPr>
              <a:t>曾金发牧师：</a:t>
            </a:r>
            <a:r>
              <a:rPr lang="en-US" altLang="zh-TW" sz="3600" b="1" dirty="0">
                <a:latin typeface="+mn-lt"/>
              </a:rPr>
              <a:t>〈</a:t>
            </a:r>
            <a:r>
              <a:rPr lang="zh-TW" altLang="en-US" sz="3600" b="1" dirty="0">
                <a:latin typeface="+mn-lt"/>
              </a:rPr>
              <a:t>甚么是门徒训练？</a:t>
            </a:r>
            <a:r>
              <a:rPr lang="en-US" altLang="zh-TW" sz="3600" b="1" dirty="0">
                <a:latin typeface="+mn-lt"/>
              </a:rPr>
              <a:t>〉</a:t>
            </a:r>
            <a:r>
              <a:rPr lang="en-US" altLang="zh-TW" sz="2400" b="1" dirty="0">
                <a:latin typeface="+mn-lt"/>
              </a:rPr>
              <a:t/>
            </a:r>
            <a:br>
              <a:rPr lang="en-US" altLang="zh-TW" sz="2400" b="1" dirty="0">
                <a:latin typeface="+mn-lt"/>
              </a:rPr>
            </a:br>
            <a:r>
              <a:rPr lang="en-US" altLang="zh-TW" sz="2400" b="1" dirty="0">
                <a:latin typeface="+mn-lt"/>
              </a:rPr>
              <a:t>[</a:t>
            </a:r>
            <a:r>
              <a:rPr lang="zh-TW" altLang="en-US" sz="2400" b="1" dirty="0">
                <a:latin typeface="+mn-lt"/>
              </a:rPr>
              <a:t>新加坡圣约播道会教牧导师</a:t>
            </a:r>
            <a:r>
              <a:rPr lang="en-US" altLang="zh-TW" sz="2400" b="1" dirty="0">
                <a:latin typeface="+mn-lt"/>
              </a:rPr>
              <a:t>]《</a:t>
            </a:r>
            <a:r>
              <a:rPr lang="zh-TW" altLang="en-US" sz="2400" b="1" dirty="0">
                <a:latin typeface="+mn-lt"/>
              </a:rPr>
              <a:t>今日华人教会</a:t>
            </a:r>
            <a:r>
              <a:rPr lang="en-US" altLang="zh-TW" sz="2400" b="1" dirty="0">
                <a:latin typeface="+mn-lt"/>
              </a:rPr>
              <a:t>》2016</a:t>
            </a:r>
            <a:r>
              <a:rPr lang="zh-TW" altLang="en-US" sz="2400" b="1" dirty="0">
                <a:latin typeface="+mn-lt"/>
              </a:rPr>
              <a:t>年</a:t>
            </a:r>
            <a:r>
              <a:rPr lang="en-US" altLang="zh-TW" sz="2400" b="1" dirty="0">
                <a:latin typeface="+mn-lt"/>
              </a:rPr>
              <a:t>8</a:t>
            </a:r>
            <a:r>
              <a:rPr lang="zh-TW" altLang="en-US" sz="2400" b="1" dirty="0">
                <a:latin typeface="+mn-lt"/>
              </a:rPr>
              <a:t>月</a:t>
            </a:r>
            <a:endParaRPr lang="zh-HK" altLang="en-US" sz="2400" b="1" dirty="0">
              <a:latin typeface="+mn-lt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215656" y="1700213"/>
            <a:ext cx="8280400" cy="4495800"/>
          </a:xfrm>
        </p:spPr>
        <p:txBody>
          <a:bodyPr>
            <a:noAutofit/>
          </a:bodyPr>
          <a:lstStyle/>
          <a:p>
            <a:pPr marL="514350" indent="-514350"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zh-TW" altLang="en-US" sz="3600" dirty="0"/>
              <a:t>带领人与神建立</a:t>
            </a:r>
            <a:r>
              <a:rPr lang="zh-TW" altLang="en-US" sz="3600" dirty="0">
                <a:solidFill>
                  <a:srgbClr val="FF0000"/>
                </a:solidFill>
              </a:rPr>
              <a:t>正确的关系</a:t>
            </a:r>
            <a:endParaRPr lang="en-US" altLang="zh-TW" sz="3600" dirty="0">
              <a:solidFill>
                <a:srgbClr val="FF0000"/>
              </a:solidFill>
            </a:endParaRPr>
          </a:p>
          <a:p>
            <a:pPr marL="514350" indent="-514350"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zh-TW" altLang="en-US" sz="3600" dirty="0"/>
              <a:t> </a:t>
            </a:r>
            <a:r>
              <a:rPr lang="zh-TW" altLang="en-US" sz="3600" dirty="0">
                <a:solidFill>
                  <a:srgbClr val="FF0000"/>
                </a:solidFill>
              </a:rPr>
              <a:t>培养</a:t>
            </a:r>
            <a:r>
              <a:rPr lang="zh-TW" altLang="en-US" sz="3600" dirty="0"/>
              <a:t>他们，使之</a:t>
            </a:r>
            <a:r>
              <a:rPr lang="zh-TW" altLang="en-US" sz="3600" dirty="0">
                <a:solidFill>
                  <a:srgbClr val="FF0000"/>
                </a:solidFill>
              </a:rPr>
              <a:t>长大成人</a:t>
            </a:r>
            <a:r>
              <a:rPr lang="zh-TW" altLang="en-US" sz="3600" dirty="0"/>
              <a:t>，充满基督长成的身量</a:t>
            </a:r>
            <a:endParaRPr lang="en-US" altLang="zh-TW" sz="3600" dirty="0"/>
          </a:p>
          <a:p>
            <a:pPr marL="514350" indent="-514350"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zh-TW" altLang="en-US" sz="3600" dirty="0"/>
              <a:t>精心设计的</a:t>
            </a:r>
            <a:r>
              <a:rPr lang="zh-TW" altLang="en-US" sz="3600" dirty="0">
                <a:solidFill>
                  <a:srgbClr val="FF0000"/>
                </a:solidFill>
              </a:rPr>
              <a:t>成长策略</a:t>
            </a:r>
            <a:endParaRPr lang="en-US" altLang="zh-TW" sz="3600" dirty="0">
              <a:solidFill>
                <a:srgbClr val="FF0000"/>
              </a:solidFill>
            </a:endParaRPr>
          </a:p>
          <a:p>
            <a:pPr marL="514350" indent="-514350"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zh-TW" altLang="en-US" sz="3600" dirty="0"/>
              <a:t>然后，他们也可以</a:t>
            </a:r>
            <a:r>
              <a:rPr lang="zh-TW" altLang="en-US" sz="3600" dirty="0">
                <a:solidFill>
                  <a:srgbClr val="FF0000"/>
                </a:solidFill>
              </a:rPr>
              <a:t>在其他人身上倍增这整个过程</a:t>
            </a:r>
            <a:endParaRPr lang="en-US" altLang="zh-TW" sz="3600" dirty="0">
              <a:solidFill>
                <a:srgbClr val="FF0000"/>
              </a:solidFill>
            </a:endParaRPr>
          </a:p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zh-TW" altLang="zh-TW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zh-TW" alt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像養育孩子，不單是生，還要教養！</a:t>
            </a:r>
            <a:endParaRPr lang="zh-HK" altLang="en-US" sz="3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387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914400" y="134938"/>
            <a:ext cx="82296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4400" b="1" dirty="0">
                <a:solidFill>
                  <a:schemeClr val="tx2">
                    <a:satMod val="130000"/>
                  </a:schemeClr>
                </a:solidFill>
              </a:rPr>
              <a:t>使人作門徒的途徑</a:t>
            </a:r>
            <a:r>
              <a:rPr lang="en-US" altLang="zh-TW" sz="4400" b="1" dirty="0">
                <a:solidFill>
                  <a:schemeClr val="tx2">
                    <a:satMod val="130000"/>
                  </a:schemeClr>
                </a:solidFill>
              </a:rPr>
              <a:t>- </a:t>
            </a:r>
            <a:r>
              <a:rPr lang="en-US" altLang="zh-TW" sz="4400" b="1" i="1" dirty="0" err="1">
                <a:solidFill>
                  <a:srgbClr val="FF0000"/>
                </a:solidFill>
              </a:rPr>
              <a:t>didaskontes</a:t>
            </a:r>
            <a:endParaRPr lang="zh-TW" altLang="en-US" sz="4400" b="1" i="1" dirty="0">
              <a:solidFill>
                <a:srgbClr val="FF0000"/>
              </a:solidFill>
              <a:latin typeface="Bwgrkl" pitchFamily="2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640065" y="1447800"/>
            <a:ext cx="7891462" cy="4789488"/>
          </a:xfrm>
        </p:spPr>
        <p:txBody>
          <a:bodyPr>
            <a:normAutofit/>
          </a:bodyPr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TW" altLang="zh-TW" sz="3600" dirty="0"/>
              <a:t>凡我所吩咐你們的</a:t>
            </a:r>
            <a:r>
              <a:rPr lang="zh-TW" altLang="en-US" sz="3600" dirty="0"/>
              <a:t>，都</a:t>
            </a:r>
            <a:r>
              <a:rPr lang="zh-TW" altLang="zh-TW" sz="3600" dirty="0">
                <a:solidFill>
                  <a:srgbClr val="FF0000"/>
                </a:solidFill>
              </a:rPr>
              <a:t>教訓</a:t>
            </a:r>
            <a:r>
              <a:rPr lang="zh-TW" altLang="en-US" sz="3600" dirty="0"/>
              <a:t>他們遵守（馬太福音）</a:t>
            </a:r>
            <a:endParaRPr lang="en-US" altLang="zh-TW" sz="3600" dirty="0"/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TW" altLang="en-US" sz="3600" dirty="0"/>
              <a:t>山上寶訓（五</a:t>
            </a:r>
            <a:r>
              <a:rPr lang="en-US" altLang="zh-TW" sz="3600" dirty="0"/>
              <a:t>-</a:t>
            </a:r>
            <a:r>
              <a:rPr lang="zh-TW" altLang="en-US" sz="3600" dirty="0"/>
              <a:t>七）：抗衡倫理</a:t>
            </a:r>
            <a:endParaRPr lang="en-US" altLang="zh-TW" sz="3600" dirty="0"/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TW" altLang="en-US" sz="3600" dirty="0"/>
              <a:t>差遣使徒（十）：堅持使命</a:t>
            </a:r>
            <a:endParaRPr lang="en-US" altLang="zh-TW" sz="3600" dirty="0"/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TW" altLang="en-US" sz="3600" dirty="0"/>
              <a:t>天國比喻</a:t>
            </a:r>
            <a:r>
              <a:rPr lang="zh-TW" altLang="zh-TW" sz="3600" dirty="0"/>
              <a:t>（</a:t>
            </a:r>
            <a:r>
              <a:rPr lang="zh-TW" altLang="en-US" sz="3600" dirty="0"/>
              <a:t>十三</a:t>
            </a:r>
            <a:r>
              <a:rPr lang="zh-TW" altLang="zh-TW" sz="3600" dirty="0"/>
              <a:t>）</a:t>
            </a:r>
            <a:r>
              <a:rPr lang="zh-TW" altLang="en-US" sz="3600" dirty="0"/>
              <a:t>：天國的奧祕</a:t>
            </a:r>
            <a:endParaRPr lang="zh-TW" altLang="zh-TW" sz="3600" dirty="0"/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TW" altLang="en-US" sz="3600" dirty="0"/>
              <a:t>寬恕</a:t>
            </a:r>
            <a:r>
              <a:rPr lang="zh-TW" altLang="zh-TW" sz="3600" dirty="0"/>
              <a:t>（</a:t>
            </a:r>
            <a:r>
              <a:rPr lang="zh-TW" altLang="en-US" sz="3600" dirty="0"/>
              <a:t>十八</a:t>
            </a:r>
            <a:r>
              <a:rPr lang="zh-TW" altLang="zh-TW" sz="3600" dirty="0"/>
              <a:t>）</a:t>
            </a:r>
            <a:r>
              <a:rPr lang="zh-TW" altLang="en-US" sz="3600" dirty="0"/>
              <a:t>：像小孩般回轉</a:t>
            </a:r>
            <a:endParaRPr lang="zh-TW" altLang="zh-TW" sz="3600" dirty="0"/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TW" altLang="en-US" sz="3600" dirty="0"/>
              <a:t>末世講章</a:t>
            </a:r>
            <a:r>
              <a:rPr lang="zh-TW" altLang="zh-TW" sz="3600" dirty="0"/>
              <a:t>（</a:t>
            </a:r>
            <a:r>
              <a:rPr lang="zh-TW" altLang="en-US" sz="3600" dirty="0"/>
              <a:t>廿四</a:t>
            </a:r>
            <a:r>
              <a:rPr lang="en-US" altLang="zh-TW" sz="3600" dirty="0"/>
              <a:t>-</a:t>
            </a:r>
            <a:r>
              <a:rPr lang="zh-TW" altLang="en-US" sz="3600" dirty="0"/>
              <a:t>廿五</a:t>
            </a:r>
            <a:r>
              <a:rPr lang="zh-TW" altLang="zh-TW" sz="3600" dirty="0"/>
              <a:t>）</a:t>
            </a:r>
            <a:r>
              <a:rPr lang="zh-TW" altLang="en-US" sz="3600" dirty="0"/>
              <a:t>：儆醒</a:t>
            </a:r>
          </a:p>
        </p:txBody>
      </p:sp>
    </p:spTree>
    <p:extLst>
      <p:ext uri="{BB962C8B-B14F-4D97-AF65-F5344CB8AC3E}">
        <p14:creationId xmlns:p14="http://schemas.microsoft.com/office/powerpoint/2010/main" val="2437714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914400" y="134938"/>
            <a:ext cx="8229600" cy="1143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4400" b="1" dirty="0">
                <a:solidFill>
                  <a:schemeClr val="tx2">
                    <a:satMod val="130000"/>
                  </a:schemeClr>
                </a:solidFill>
              </a:rPr>
              <a:t>使人作門徒的途徑</a:t>
            </a:r>
            <a:r>
              <a:rPr lang="en-US" altLang="zh-TW" sz="4400" b="1" dirty="0">
                <a:solidFill>
                  <a:schemeClr val="tx2">
                    <a:satMod val="130000"/>
                  </a:schemeClr>
                </a:solidFill>
              </a:rPr>
              <a:t>-</a:t>
            </a:r>
            <a:r>
              <a:rPr lang="en-US" altLang="zh-TW" sz="4400" b="1" i="1" dirty="0" err="1">
                <a:solidFill>
                  <a:srgbClr val="FF0000"/>
                </a:solidFill>
              </a:rPr>
              <a:t>baptizontes</a:t>
            </a:r>
            <a:endParaRPr lang="zh-TW" altLang="en-US" sz="4400" b="1" i="1" dirty="0">
              <a:solidFill>
                <a:srgbClr val="FF0000"/>
              </a:solidFill>
              <a:latin typeface="Bwgrkl" pitchFamily="2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954540" y="1412875"/>
            <a:ext cx="7499350" cy="4656138"/>
          </a:xfrm>
        </p:spPr>
        <p:txBody>
          <a:bodyPr/>
          <a:lstStyle/>
          <a:p>
            <a:pPr marL="654050" lvl="1" indent="-571500" eaLnBrk="1" hangingPunct="1">
              <a:spcBef>
                <a:spcPts val="600"/>
              </a:spcBef>
              <a:buSzPct val="80000"/>
              <a:buFont typeface="Wingdings" panose="05000000000000000000" pitchFamily="2" charset="2"/>
              <a:buChar char="u"/>
            </a:pPr>
            <a:r>
              <a:rPr lang="zh-TW" altLang="en-US" sz="3600" dirty="0">
                <a:latin typeface="Calibri" panose="020F0502020204030204" pitchFamily="34" charset="0"/>
              </a:rPr>
              <a:t>奉</a:t>
            </a:r>
            <a:r>
              <a:rPr lang="zh-TW" altLang="en-US" sz="3600" b="1" dirty="0">
                <a:solidFill>
                  <a:srgbClr val="7030A0"/>
                </a:solidFill>
                <a:latin typeface="Calibri" panose="020F0502020204030204" pitchFamily="34" charset="0"/>
              </a:rPr>
              <a:t>父、子、圣灵</a:t>
            </a:r>
            <a:r>
              <a:rPr lang="zh-TW" altLang="en-US" sz="3600" dirty="0">
                <a:latin typeface="Calibri" panose="020F0502020204030204" pitchFamily="34" charset="0"/>
              </a:rPr>
              <a:t>的名给他们</a:t>
            </a:r>
            <a:r>
              <a:rPr lang="zh-TW" altLang="en-US" sz="3600" dirty="0">
                <a:solidFill>
                  <a:srgbClr val="FF0000"/>
                </a:solidFill>
                <a:latin typeface="Calibri" panose="020F0502020204030204" pitchFamily="34" charset="0"/>
              </a:rPr>
              <a:t>施洗</a:t>
            </a:r>
            <a:endParaRPr lang="en-US" altLang="zh-TW" sz="360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900113" lvl="2" indent="-571500" eaLnBrk="1" hangingPunct="1">
              <a:spcBef>
                <a:spcPts val="600"/>
              </a:spcBef>
              <a:buSzPct val="80000"/>
              <a:buFont typeface="Wingdings" panose="05000000000000000000" pitchFamily="2" charset="2"/>
              <a:buChar char="Ø"/>
            </a:pPr>
            <a:r>
              <a:rPr lang="zh-TW" altLang="en-US" sz="3600" dirty="0">
                <a:latin typeface="Calibri" panose="020F0502020204030204" pitchFamily="34" charset="0"/>
                <a:cs typeface="Times New Roman" panose="02020603050405020304" pitchFamily="18" charset="0"/>
              </a:rPr>
              <a:t>三一上帝（</a:t>
            </a:r>
            <a:r>
              <a:rPr lang="en-US" altLang="zh-TW" sz="3600" dirty="0">
                <a:latin typeface="Calibri" panose="020F0502020204030204" pitchFamily="34" charset="0"/>
                <a:cs typeface="Times New Roman" panose="02020603050405020304" pitchFamily="18" charset="0"/>
              </a:rPr>
              <a:t>Trinitarian God</a:t>
            </a:r>
            <a:r>
              <a:rPr lang="zh-TW" altLang="en-US" sz="3600" dirty="0">
                <a:latin typeface="Calibri" panose="020F0502020204030204" pitchFamily="34" charset="0"/>
                <a:cs typeface="Times New Roman" panose="02020603050405020304" pitchFamily="18" charset="0"/>
              </a:rPr>
              <a:t>）</a:t>
            </a:r>
            <a:endParaRPr lang="en-US" altLang="zh-TW" sz="36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900113" lvl="2" indent="-571500" eaLnBrk="1" hangingPunct="1">
              <a:spcBef>
                <a:spcPts val="600"/>
              </a:spcBef>
              <a:buSzPct val="80000"/>
              <a:buFont typeface="Wingdings" panose="05000000000000000000" pitchFamily="2" charset="2"/>
              <a:buChar char="Ø"/>
            </a:pPr>
            <a:r>
              <a:rPr lang="zh-TW" altLang="en-US" sz="3600" dirty="0">
                <a:latin typeface="Calibri" panose="020F0502020204030204" pitchFamily="34" charset="0"/>
                <a:cs typeface="Times New Roman" panose="02020603050405020304" pitchFamily="18" charset="0"/>
              </a:rPr>
              <a:t>上帝工作（</a:t>
            </a:r>
            <a:r>
              <a:rPr lang="en-US" altLang="zh-TW" sz="3600" i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missio</a:t>
            </a:r>
            <a:r>
              <a:rPr lang="en-US" altLang="zh-TW" sz="3600" i="1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TW" sz="3600" i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dei</a:t>
            </a:r>
            <a:r>
              <a:rPr lang="zh-TW" altLang="en-US" sz="3600" dirty="0">
                <a:latin typeface="Calibri" panose="020F0502020204030204" pitchFamily="34" charset="0"/>
                <a:cs typeface="Times New Roman" panose="02020603050405020304" pitchFamily="18" charset="0"/>
              </a:rPr>
              <a:t>）</a:t>
            </a:r>
            <a:endParaRPr lang="en-US" altLang="zh-TW" sz="36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圖片 5" descr="下載 (1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3284538"/>
            <a:ext cx="2166937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圖片 7" descr="wrigh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3284538"/>
            <a:ext cx="5246687" cy="300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字方塊 8"/>
          <p:cNvSpPr txBox="1">
            <a:spLocks noChangeArrowheads="1"/>
          </p:cNvSpPr>
          <p:nvPr/>
        </p:nvSpPr>
        <p:spPr bwMode="auto">
          <a:xfrm>
            <a:off x="1006475" y="6308725"/>
            <a:ext cx="8137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0" lang="en-US" altLang="zh-TW" dirty="0">
                <a:latin typeface="Gill Sans MT" panose="020B0502020104020203" pitchFamily="34" charset="0"/>
                <a:ea typeface="微軟正黑體" panose="020B0604030504040204" pitchFamily="34" charset="-120"/>
              </a:rPr>
              <a:t>Chris Wright, </a:t>
            </a:r>
            <a:r>
              <a:rPr kumimoji="0" lang="en-US" altLang="zh-TW" i="1" dirty="0">
                <a:solidFill>
                  <a:srgbClr val="0070C0"/>
                </a:solidFill>
                <a:latin typeface="Gill Sans MT" panose="020B0502020104020203" pitchFamily="34" charset="0"/>
                <a:ea typeface="微軟正黑體" panose="020B0604030504040204" pitchFamily="34" charset="-120"/>
              </a:rPr>
              <a:t>The Mission of God: Unlocking the Bible’s Grand Narrative</a:t>
            </a:r>
            <a:r>
              <a:rPr kumimoji="0" lang="en-US" altLang="zh-TW" dirty="0">
                <a:latin typeface="Gill Sans MT" panose="020B0502020104020203" pitchFamily="34" charset="0"/>
                <a:ea typeface="微軟正黑體" panose="020B0604030504040204" pitchFamily="34" charset="-120"/>
              </a:rPr>
              <a:t>, 2006; </a:t>
            </a:r>
            <a:r>
              <a:rPr kumimoji="0" lang="zh-TW" altLang="en-US" dirty="0">
                <a:latin typeface="Gill Sans MT" panose="020B0502020104020203" pitchFamily="34" charset="0"/>
                <a:ea typeface="微軟正黑體" panose="020B0604030504040204" pitchFamily="34" charset="-120"/>
              </a:rPr>
              <a:t>中譯</a:t>
            </a:r>
            <a:r>
              <a:rPr kumimoji="0" lang="en-US" altLang="zh-TW" dirty="0">
                <a:latin typeface="Gill Sans MT" panose="020B0502020104020203" pitchFamily="34" charset="0"/>
                <a:ea typeface="微軟正黑體" panose="020B0604030504040204" pitchFamily="34" charset="-120"/>
              </a:rPr>
              <a:t>: 2011</a:t>
            </a:r>
            <a:endParaRPr kumimoji="0" lang="zh-TW" altLang="en-US" dirty="0">
              <a:latin typeface="Gill Sans MT" panose="020B0502020104020203" pitchFamily="34" charset="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16160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914400" y="134938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施洗→</a:t>
            </a:r>
            <a:r>
              <a:rPr lang="zh-TW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万民</a:t>
            </a:r>
            <a:r>
              <a:rPr lang="zh-TW" alt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归入基督的身体</a:t>
            </a:r>
            <a:r>
              <a:rPr lang="en-US" altLang="zh-TW" sz="4000" b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lang="zh-TW" alt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教会</a:t>
            </a:r>
            <a:endParaRPr lang="zh-HK" altLang="en-US" sz="4000" b="1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8775"/>
            <a:ext cx="8086725" cy="454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635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1096963" y="333375"/>
            <a:ext cx="8047037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sz="4400" b="1" dirty="0"/>
              <a:t>「三位一体」教义中的</a:t>
            </a:r>
            <a:r>
              <a:rPr lang="en-US" altLang="zh-TW" sz="4400" b="1" dirty="0"/>
              <a:t/>
            </a:r>
            <a:br>
              <a:rPr lang="en-US" altLang="zh-TW" sz="4400" b="1" dirty="0"/>
            </a:br>
            <a:r>
              <a:rPr lang="zh-TW" altLang="en-US" sz="4400" b="1" dirty="0"/>
              <a:t>內在三一</a:t>
            </a:r>
            <a:r>
              <a:rPr lang="en-US" altLang="zh-TW" sz="4400" b="1" dirty="0"/>
              <a:t>/ </a:t>
            </a:r>
            <a:r>
              <a:rPr lang="zh-TW" altLang="en-US" sz="4400" b="1" dirty="0"/>
              <a:t>經世三一</a:t>
            </a:r>
            <a:endParaRPr lang="zh-HK" altLang="en-US" sz="44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914400" y="1828800"/>
            <a:ext cx="7810500" cy="4297363"/>
          </a:xfrm>
        </p:spPr>
        <p:txBody>
          <a:bodyPr>
            <a:normAutofit fontScale="92500"/>
          </a:bodyPr>
          <a:lstStyle/>
          <a:p>
            <a:pPr lvl="1">
              <a:buFont typeface="Wingdings" panose="05000000000000000000" pitchFamily="2" charset="2"/>
              <a:buChar char="u"/>
            </a:pPr>
            <a:r>
              <a:rPr lang="en-US" altLang="zh-TW" sz="3600" b="1" dirty="0" err="1">
                <a:solidFill>
                  <a:srgbClr val="FF0000"/>
                </a:solidFill>
              </a:rPr>
              <a:t>Trinitatis</a:t>
            </a:r>
            <a:r>
              <a:rPr lang="en-US" altLang="zh-TW" sz="3600" b="1" dirty="0" err="1"/>
              <a:t>kirche</a:t>
            </a:r>
            <a:r>
              <a:rPr lang="en-US" altLang="zh-TW" sz="3600" b="1" dirty="0"/>
              <a:t> Hamburg Altona</a:t>
            </a:r>
          </a:p>
          <a:p>
            <a:pPr>
              <a:buFont typeface="Wingdings" panose="05000000000000000000" pitchFamily="2" charset="2"/>
              <a:buChar char="u"/>
            </a:pPr>
            <a:r>
              <a:rPr lang="zh-TW" altLang="zh-HK" sz="4000" b="1" dirty="0"/>
              <a:t>「内在三一</a:t>
            </a:r>
            <a:r>
              <a:rPr lang="en-US" altLang="zh-TW" sz="4000" b="1" dirty="0"/>
              <a:t> </a:t>
            </a:r>
            <a:r>
              <a:rPr lang="en-US" altLang="zh-HK" sz="4000" b="1" dirty="0"/>
              <a:t>immanent trinity</a:t>
            </a:r>
            <a:r>
              <a:rPr lang="zh-TW" altLang="zh-HK" sz="4000" b="1" dirty="0"/>
              <a:t>」</a:t>
            </a:r>
            <a:endParaRPr lang="en-US" altLang="zh-TW" sz="4000" b="1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sz="3600" dirty="0">
                <a:latin typeface="+mn-ea"/>
              </a:rPr>
              <a:t>圣父、圣子、圣灵之间密切的关系</a:t>
            </a:r>
            <a:endParaRPr lang="en-US" altLang="zh-TW" sz="3600" dirty="0">
              <a:latin typeface="+mn-ea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一切所有的，都是我父交付我的；除了父，没有人知道子；除了子和子所愿意指示的，没有人知道父。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lvl="1" indent="0" algn="r">
              <a:buNone/>
            </a:pPr>
            <a:r>
              <a:rPr lang="zh-TW" altLang="en-US" sz="3600" dirty="0"/>
              <a:t>太</a:t>
            </a:r>
            <a:r>
              <a:rPr lang="en-US" altLang="zh-TW" sz="3600" dirty="0"/>
              <a:t>11.27</a:t>
            </a:r>
          </a:p>
          <a:p>
            <a:pPr>
              <a:buFont typeface="Wingdings" panose="05000000000000000000" pitchFamily="2" charset="2"/>
              <a:buChar char="u"/>
            </a:pPr>
            <a:r>
              <a:rPr lang="zh-TW" altLang="zh-HK" sz="4000" b="1" dirty="0"/>
              <a:t>「经世三一</a:t>
            </a:r>
            <a:r>
              <a:rPr lang="en-US" altLang="zh-TW" sz="4000" b="1" dirty="0"/>
              <a:t> </a:t>
            </a:r>
            <a:r>
              <a:rPr lang="en-US" altLang="zh-HK" sz="4000" b="1" dirty="0"/>
              <a:t>economic trinity</a:t>
            </a:r>
            <a:r>
              <a:rPr lang="zh-TW" altLang="zh-HK" sz="4000" b="1" dirty="0"/>
              <a:t>」</a:t>
            </a:r>
            <a:r>
              <a:rPr lang="en-US" altLang="zh-TW" sz="4000" b="1" dirty="0"/>
              <a:t>= ?</a:t>
            </a:r>
            <a:endParaRPr lang="zh-TW" altLang="zh-HK" sz="4000" b="1" dirty="0"/>
          </a:p>
        </p:txBody>
      </p:sp>
    </p:spTree>
    <p:extLst>
      <p:ext uri="{BB962C8B-B14F-4D97-AF65-F5344CB8AC3E}">
        <p14:creationId xmlns:p14="http://schemas.microsoft.com/office/powerpoint/2010/main" val="1737186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 idx="4294967295"/>
          </p:nvPr>
        </p:nvSpPr>
        <p:spPr>
          <a:xfrm>
            <a:off x="730250" y="1916113"/>
            <a:ext cx="8413750" cy="219233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zh-TW" altLang="en-US" sz="5200" b="1" dirty="0">
                <a:solidFill>
                  <a:schemeClr val="tx1"/>
                </a:solidFill>
              </a:rPr>
              <a:t>讲题：</a:t>
            </a:r>
            <a:r>
              <a:rPr lang="zh-TW" altLang="en-US" sz="5200" b="1" dirty="0"/>
              <a:t>大使命与</a:t>
            </a:r>
            <a:r>
              <a:rPr lang="zh-TW" altLang="en-US" sz="5200" b="1" dirty="0">
                <a:solidFill>
                  <a:schemeClr val="tx1"/>
                </a:solidFill>
              </a:rPr>
              <a:t>门徒的教会</a:t>
            </a:r>
            <a:r>
              <a:rPr lang="en-US" altLang="zh-TW" sz="5200" b="1" dirty="0">
                <a:solidFill>
                  <a:schemeClr val="tx1"/>
                </a:solidFill>
              </a:rPr>
              <a:t/>
            </a:r>
            <a:br>
              <a:rPr lang="en-US" altLang="zh-TW" sz="5200" b="1" dirty="0">
                <a:solidFill>
                  <a:schemeClr val="tx1"/>
                </a:solidFill>
              </a:rPr>
            </a:br>
            <a:r>
              <a:rPr lang="zh-TW" altLang="en-US" sz="5200" b="1" dirty="0">
                <a:solidFill>
                  <a:schemeClr val="tx1"/>
                </a:solidFill>
              </a:rPr>
              <a:t>经文：太</a:t>
            </a:r>
            <a:r>
              <a:rPr lang="en-US" altLang="zh-TW" sz="5200" b="1" dirty="0">
                <a:solidFill>
                  <a:schemeClr val="tx1"/>
                </a:solidFill>
              </a:rPr>
              <a:t>28.16-20</a:t>
            </a:r>
            <a:endParaRPr lang="zh-TW" altLang="en-US" sz="5200" b="1" dirty="0">
              <a:solidFill>
                <a:schemeClr val="tx1"/>
              </a:solidFill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4294967295"/>
          </p:nvPr>
        </p:nvSpPr>
        <p:spPr>
          <a:xfrm>
            <a:off x="1288150" y="4149725"/>
            <a:ext cx="7407275" cy="1824038"/>
          </a:xfrm>
        </p:spPr>
        <p:txBody>
          <a:bodyPr>
            <a:normAutofit/>
          </a:bodyPr>
          <a:lstStyle/>
          <a:p>
            <a:pPr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zh-TW" altLang="en-US" sz="2800" dirty="0"/>
              <a:t>蔡定邦老师</a:t>
            </a:r>
            <a:endParaRPr lang="en-US" altLang="zh-TW" sz="2800" dirty="0"/>
          </a:p>
          <a:p>
            <a:pPr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zh-TW" altLang="en-US" sz="2800" dirty="0"/>
              <a:t>德华福音会</a:t>
            </a:r>
            <a:endParaRPr lang="en-US" altLang="zh-TW" sz="2800" dirty="0"/>
          </a:p>
        </p:txBody>
      </p:sp>
    </p:spTree>
    <p:extLst>
      <p:ext uri="{BB962C8B-B14F-4D97-AF65-F5344CB8AC3E}">
        <p14:creationId xmlns:p14="http://schemas.microsoft.com/office/powerpoint/2010/main" val="127329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672865" y="1219200"/>
            <a:ext cx="7810500" cy="42973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zh-CN" altLang="en-US" sz="4400" dirty="0"/>
              <a:t>赞美天父爱世慈仁</a:t>
            </a:r>
          </a:p>
          <a:p>
            <a:pPr marL="0" indent="0" algn="ctr">
              <a:buNone/>
            </a:pPr>
            <a:r>
              <a:rPr lang="zh-CN" altLang="en-US" sz="4400" dirty="0"/>
              <a:t>赞美耶稣代赎宏恩</a:t>
            </a:r>
          </a:p>
          <a:p>
            <a:pPr marL="0" indent="0" algn="ctr">
              <a:buNone/>
            </a:pPr>
            <a:r>
              <a:rPr lang="zh-CN" altLang="en-US" sz="4400" dirty="0"/>
              <a:t>赞美圣灵开我茅塞</a:t>
            </a:r>
          </a:p>
          <a:p>
            <a:pPr marL="0" indent="0" algn="ctr">
              <a:buNone/>
            </a:pPr>
            <a:r>
              <a:rPr lang="zh-CN" altLang="en-US" sz="4400" dirty="0"/>
              <a:t>赞美三位合一真神</a:t>
            </a:r>
          </a:p>
          <a:p>
            <a:pPr marL="0" indent="0" algn="ctr">
              <a:buNone/>
            </a:pPr>
            <a:endParaRPr lang="zh-CN" altLang="en-US" sz="4400" dirty="0"/>
          </a:p>
          <a:p>
            <a:pPr marL="0" indent="0" algn="ctr">
              <a:buNone/>
            </a:pPr>
            <a:r>
              <a:rPr lang="zh-CN" altLang="en-US" sz="4400" dirty="0"/>
              <a:t>阿  们</a:t>
            </a:r>
          </a:p>
        </p:txBody>
      </p:sp>
    </p:spTree>
    <p:extLst>
      <p:ext uri="{BB962C8B-B14F-4D97-AF65-F5344CB8AC3E}">
        <p14:creationId xmlns:p14="http://schemas.microsoft.com/office/powerpoint/2010/main" val="92253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652614" y="333375"/>
            <a:ext cx="749935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sz="4400" b="1" dirty="0">
                <a:latin typeface="Calibri" panose="020F0502020204030204" pitchFamily="34" charset="0"/>
                <a:cs typeface="Times New Roman" panose="02020603050405020304" pitchFamily="18" charset="0"/>
              </a:rPr>
              <a:t>经世三一（</a:t>
            </a:r>
            <a:r>
              <a:rPr lang="en-US" altLang="zh-TW" sz="4400" b="1" dirty="0">
                <a:latin typeface="Calibri" panose="020F0502020204030204" pitchFamily="34" charset="0"/>
                <a:cs typeface="Times New Roman" panose="02020603050405020304" pitchFamily="18" charset="0"/>
              </a:rPr>
              <a:t>economic trinity</a:t>
            </a:r>
            <a:r>
              <a:rPr lang="zh-TW" altLang="en-US" sz="4400" b="1" dirty="0">
                <a:latin typeface="Calibri" panose="020F0502020204030204" pitchFamily="34" charset="0"/>
                <a:cs typeface="Times New Roman" panose="02020603050405020304" pitchFamily="18" charset="0"/>
              </a:rPr>
              <a:t>）</a:t>
            </a:r>
            <a:r>
              <a:rPr lang="en-US" altLang="zh-TW" sz="4400" b="1" dirty="0">
                <a:latin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zh-TW" altLang="en-US" sz="4400" b="1" dirty="0">
                <a:latin typeface="Calibri" panose="020F0502020204030204" pitchFamily="34" charset="0"/>
                <a:cs typeface="Times New Roman" panose="02020603050405020304" pitchFamily="18" charset="0"/>
              </a:rPr>
              <a:t>上帝与世界的关系</a:t>
            </a:r>
            <a:endParaRPr lang="zh-HK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182235" y="1700213"/>
            <a:ext cx="8858250" cy="4908550"/>
          </a:xfrm>
        </p:spPr>
        <p:txBody>
          <a:bodyPr/>
          <a:lstStyle/>
          <a:p>
            <a:pPr lvl="1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TW" altLang="en-US" sz="4000" b="1" dirty="0">
                <a:solidFill>
                  <a:srgbClr val="FF0000"/>
                </a:solidFill>
              </a:rPr>
              <a:t>圣父创造</a:t>
            </a:r>
            <a:endParaRPr lang="en-US" altLang="zh-TW" sz="4000" b="1" dirty="0">
              <a:solidFill>
                <a:srgbClr val="FF0000"/>
              </a:solidFill>
            </a:endParaRPr>
          </a:p>
          <a:p>
            <a:pPr lvl="2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TW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人的创新性，我们在困境中要突破</a:t>
            </a:r>
            <a:endParaRPr lang="en-US" altLang="zh-TW" sz="3600" dirty="0"/>
          </a:p>
          <a:p>
            <a:pPr lvl="1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TW" altLang="en-US" sz="4000" b="1" dirty="0">
                <a:solidFill>
                  <a:srgbClr val="FF0000"/>
                </a:solidFill>
              </a:rPr>
              <a:t>圣子救赎</a:t>
            </a:r>
            <a:endParaRPr lang="en-US" altLang="zh-TW" sz="4000" b="1" dirty="0">
              <a:solidFill>
                <a:srgbClr val="FF0000"/>
              </a:solidFill>
            </a:endParaRPr>
          </a:p>
          <a:p>
            <a:pPr lvl="2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TW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信徒要依靠神，救赎堕落的世俗文化</a:t>
            </a:r>
            <a:endParaRPr lang="en-US" altLang="zh-TW" sz="3600" dirty="0"/>
          </a:p>
          <a:p>
            <a:pPr lvl="1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TW" altLang="en-US" sz="4000" b="1" dirty="0">
                <a:solidFill>
                  <a:srgbClr val="FF0000"/>
                </a:solidFill>
              </a:rPr>
              <a:t>圣灵团契</a:t>
            </a:r>
            <a:endParaRPr lang="en-US" altLang="zh-TW" sz="4000" b="1" dirty="0">
              <a:solidFill>
                <a:srgbClr val="FF0000"/>
              </a:solidFill>
            </a:endParaRPr>
          </a:p>
          <a:p>
            <a:pPr lvl="2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TW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我们要使人和睦，化解冤仇</a:t>
            </a:r>
            <a:endParaRPr lang="zh-HK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693794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標題 1"/>
          <p:cNvSpPr>
            <a:spLocks noGrp="1"/>
          </p:cNvSpPr>
          <p:nvPr>
            <p:ph type="title" idx="4294967295"/>
          </p:nvPr>
        </p:nvSpPr>
        <p:spPr bwMode="auto">
          <a:xfrm>
            <a:off x="0" y="247650"/>
            <a:ext cx="7499350" cy="720725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marL="342900" indent="-342900" algn="ctr"/>
            <a:r>
              <a:rPr lang="zh-TW" altLang="en-US" sz="4400" b="1" dirty="0">
                <a:solidFill>
                  <a:srgbClr val="7030A0"/>
                </a:solidFill>
                <a:latin typeface="新細明體" panose="02020500000000000000" pitchFamily="18" charset="-120"/>
              </a:rPr>
              <a:t>甚么叫「教会」？</a:t>
            </a:r>
            <a:endParaRPr lang="zh-TW" altLang="en-US" sz="4400" b="1" dirty="0">
              <a:solidFill>
                <a:srgbClr val="7030A0"/>
              </a:solidFill>
              <a:effectLst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310546" y="1052513"/>
            <a:ext cx="8037513" cy="5616575"/>
          </a:xfrm>
        </p:spPr>
        <p:txBody>
          <a:bodyPr>
            <a:normAutofit lnSpcReduction="10000"/>
          </a:bodyPr>
          <a:lstStyle/>
          <a:p>
            <a:pPr marL="82550" lvl="1" indent="0" algn="ctr">
              <a:spcBef>
                <a:spcPts val="600"/>
              </a:spcBef>
              <a:buSzPct val="80000"/>
              <a:buNone/>
            </a:pPr>
            <a:r>
              <a:rPr lang="en-US" altLang="zh-TW" sz="3600" dirty="0">
                <a:solidFill>
                  <a:srgbClr val="FF0000"/>
                </a:solidFill>
                <a:latin typeface="Calibri" panose="020F0502020204030204" pitchFamily="34" charset="0"/>
              </a:rPr>
              <a:t>E</a:t>
            </a:r>
            <a:r>
              <a:rPr lang="de-DE" altLang="zh-TW" sz="3600" dirty="0">
                <a:solidFill>
                  <a:srgbClr val="FF0000"/>
                </a:solidFill>
                <a:latin typeface="Calibri" panose="020F0502020204030204" pitchFamily="34" charset="0"/>
              </a:rPr>
              <a:t>R IST UNSER FRIEDE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54050" lvl="1" indent="-571500">
              <a:spcBef>
                <a:spcPts val="600"/>
              </a:spcBef>
              <a:buSzPct val="80000"/>
              <a:buFont typeface="Wingdings" panose="05000000000000000000" pitchFamily="2" charset="2"/>
              <a:buChar char="u"/>
            </a:pP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因他使我们和睦（</a:t>
            </a:r>
            <a:r>
              <a:rPr lang="en-US" altLang="zh-TW" sz="3600" dirty="0">
                <a:latin typeface="Calibri" panose="020F0502020204030204" pitchFamily="34" charset="0"/>
                <a:ea typeface="新細明體" panose="02020500000000000000" pitchFamily="18" charset="-120"/>
              </a:rPr>
              <a:t> Luther: </a:t>
            </a:r>
            <a:r>
              <a:rPr lang="en-US" altLang="zh-TW" sz="3600" dirty="0">
                <a:solidFill>
                  <a:srgbClr val="FF0000"/>
                </a:solidFill>
                <a:latin typeface="Calibri" panose="020F0502020204030204" pitchFamily="34" charset="0"/>
                <a:ea typeface="新細明體" panose="02020500000000000000" pitchFamily="18" charset="-120"/>
              </a:rPr>
              <a:t>E</a:t>
            </a:r>
            <a:r>
              <a:rPr lang="de-DE" altLang="zh-TW" sz="3600" dirty="0">
                <a:solidFill>
                  <a:srgbClr val="FF0000"/>
                </a:solidFill>
                <a:latin typeface="Calibri" panose="020F0502020204030204" pitchFamily="34" charset="0"/>
                <a:ea typeface="新細明體" panose="02020500000000000000" pitchFamily="18" charset="-120"/>
              </a:rPr>
              <a:t>r ist unser Friede</a:t>
            </a:r>
            <a:r>
              <a:rPr lang="en-US" altLang="zh-TW" sz="3600" dirty="0">
                <a:latin typeface="Calibri" panose="020F0502020204030204" pitchFamily="34" charset="0"/>
              </a:rPr>
              <a:t>; </a:t>
            </a:r>
            <a:r>
              <a:rPr lang="en-US" altLang="zh-TW" sz="3600" dirty="0">
                <a:latin typeface="Calibri" panose="020F0502020204030204" pitchFamily="34" charset="0"/>
                <a:ea typeface="標楷體" panose="03000509000000000000" pitchFamily="65" charset="-120"/>
              </a:rPr>
              <a:t>NRSV: </a:t>
            </a:r>
            <a:r>
              <a:rPr lang="en-US" altLang="zh-TW" sz="3600" dirty="0">
                <a:latin typeface="Calibri" panose="020F0502020204030204" pitchFamily="34" charset="0"/>
              </a:rPr>
              <a:t>For </a:t>
            </a:r>
            <a:r>
              <a:rPr lang="en-US" altLang="zh-TW" sz="3600" dirty="0">
                <a:solidFill>
                  <a:srgbClr val="FF0000"/>
                </a:solidFill>
                <a:latin typeface="Calibri" panose="020F0502020204030204" pitchFamily="34" charset="0"/>
              </a:rPr>
              <a:t>he is our peace</a:t>
            </a:r>
            <a:r>
              <a:rPr lang="zh-TW" altLang="en-US" sz="3600" dirty="0">
                <a:latin typeface="Calibri" panose="020F0502020204030204" pitchFamily="34" charset="0"/>
              </a:rPr>
              <a:t>；和修：</a:t>
            </a:r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他自己是我们的和平</a:t>
            </a:r>
            <a:r>
              <a:rPr lang="zh-TW" altLang="en-US" sz="3600" dirty="0">
                <a:latin typeface="Calibri" panose="020F0502020204030204" pitchFamily="34" charset="0"/>
              </a:rPr>
              <a:t>；</a:t>
            </a:r>
            <a:r>
              <a:rPr lang="zh-TW" altLang="en-US" sz="3600" dirty="0">
                <a:latin typeface="Calibri" panose="020F0502020204030204" pitchFamily="34" charset="0"/>
                <a:ea typeface="新細明體" panose="02020500000000000000" pitchFamily="18" charset="-120"/>
              </a:rPr>
              <a:t>新译本：</a:t>
            </a:r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基督就是我们的和平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﻿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54050" lvl="1" indent="-571500">
              <a:spcBef>
                <a:spcPts val="600"/>
              </a:spcBef>
              <a:buSzPct val="80000"/>
              <a:buFont typeface="Wingdings" panose="05000000000000000000" pitchFamily="2" charset="2"/>
              <a:buChar char="u"/>
            </a:pP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将两下合而为一，拆毁了中间隔断的墙；而且以自己的身体废掉冤仇，就是那记在律法上的规条，为要将两下借着自己造成一个新人，如此便成就了和睦。 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			</a:t>
            </a:r>
            <a:r>
              <a:rPr lang="zh-TW" altLang="en-US" sz="3600" dirty="0">
                <a:latin typeface="Calibri" panose="020F0502020204030204" pitchFamily="34" charset="0"/>
                <a:ea typeface="新細明體" panose="02020500000000000000" pitchFamily="18" charset="-120"/>
              </a:rPr>
              <a:t>弗</a:t>
            </a:r>
            <a:r>
              <a:rPr lang="en-US" altLang="zh-TW" sz="3600" dirty="0">
                <a:latin typeface="Calibri" panose="020F0502020204030204" pitchFamily="34" charset="0"/>
                <a:ea typeface="新細明體" panose="02020500000000000000" pitchFamily="18" charset="-120"/>
              </a:rPr>
              <a:t>2.14-15</a:t>
            </a:r>
          </a:p>
        </p:txBody>
      </p:sp>
    </p:spTree>
    <p:extLst>
      <p:ext uri="{BB962C8B-B14F-4D97-AF65-F5344CB8AC3E}">
        <p14:creationId xmlns:p14="http://schemas.microsoft.com/office/powerpoint/2010/main" val="3755994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666750" y="1280318"/>
            <a:ext cx="7810500" cy="4297363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HK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你们受洗归入基督的都是披戴基督了。并不分犹太人、希腊人，自主的、为奴的，或男或女，因为你们在基督耶稣里都成为一了。</a:t>
            </a:r>
            <a:r>
              <a:rPr lang="en-US" altLang="zh-HK" sz="3600"/>
              <a:t>	</a:t>
            </a:r>
          </a:p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en-US" altLang="zh-HK" sz="3600" dirty="0"/>
              <a:t>	</a:t>
            </a:r>
            <a:r>
              <a:rPr lang="zh-TW" altLang="en-US" sz="3600" dirty="0"/>
              <a:t>加</a:t>
            </a:r>
            <a:r>
              <a:rPr lang="en-US" altLang="zh-TW" sz="3600" dirty="0"/>
              <a:t>3.27-28</a:t>
            </a:r>
          </a:p>
        </p:txBody>
      </p:sp>
    </p:spTree>
    <p:extLst>
      <p:ext uri="{BB962C8B-B14F-4D97-AF65-F5344CB8AC3E}">
        <p14:creationId xmlns:p14="http://schemas.microsoft.com/office/powerpoint/2010/main" val="3931868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704374" y="333375"/>
            <a:ext cx="7499350" cy="993775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zh-TW" altLang="en-US" sz="4400" b="1" dirty="0"/>
              <a:t>结语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449537" y="1525259"/>
            <a:ext cx="8280400" cy="4824413"/>
          </a:xfrm>
        </p:spPr>
        <p:txBody>
          <a:bodyPr>
            <a:normAutofit fontScale="92500"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TW" altLang="en-US" sz="3900" dirty="0"/>
              <a:t>面对越来越败坏的世界</a:t>
            </a:r>
            <a:r>
              <a:rPr lang="zh-TW" altLang="zh-HK" sz="3900" dirty="0"/>
              <a:t>，</a:t>
            </a:r>
            <a:r>
              <a:rPr lang="zh-TW" altLang="en-US" sz="3900" dirty="0"/>
              <a:t>教会这个基督</a:t>
            </a:r>
            <a:r>
              <a:rPr lang="zh-TW" altLang="zh-HK" sz="3900" dirty="0"/>
              <a:t>信仰群体的角色</a:t>
            </a:r>
            <a:r>
              <a:rPr lang="zh-TW" alt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→传福音，抢救灵魂</a:t>
            </a:r>
            <a:endParaRPr lang="en-US" altLang="zh-TW" sz="3900" dirty="0"/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TW" altLang="en-US" sz="3900" dirty="0"/>
              <a:t>「大使命与门徒的教会」：我们要听从主耶稣的吩咐，热切遵行大使命、使万民作主的门徒，一起建立教会</a:t>
            </a:r>
            <a:endParaRPr lang="en-US" altLang="zh-TW" sz="3900" dirty="0"/>
          </a:p>
          <a:p>
            <a:pPr marL="1085850" lvl="1" indent="-742950"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zh-TW" altLang="en-US" sz="3600" dirty="0"/>
              <a:t>派单张</a:t>
            </a:r>
            <a:r>
              <a:rPr lang="en-US" altLang="zh-TW" sz="3600" dirty="0"/>
              <a:t>/ </a:t>
            </a:r>
            <a:r>
              <a:rPr lang="zh-TW" altLang="en-US" sz="3600" dirty="0"/>
              <a:t>传福音</a:t>
            </a:r>
            <a:endParaRPr lang="en-US" altLang="zh-TW" sz="3600" dirty="0"/>
          </a:p>
          <a:p>
            <a:pPr marL="1085850" lvl="1" indent="-742950"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zh-TW" altLang="en-US" sz="3600" dirty="0"/>
              <a:t>查经</a:t>
            </a:r>
            <a:r>
              <a:rPr lang="en-US" altLang="zh-TW" sz="3600" dirty="0"/>
              <a:t>/ </a:t>
            </a:r>
            <a:r>
              <a:rPr lang="zh-TW" altLang="en-US" sz="3600" dirty="0"/>
              <a:t>生活应用</a:t>
            </a:r>
            <a:r>
              <a:rPr lang="en-US" altLang="zh-TW" sz="3600" dirty="0"/>
              <a:t>/ </a:t>
            </a:r>
            <a:r>
              <a:rPr lang="zh-TW" altLang="en-US" sz="3600" dirty="0"/>
              <a:t>见证</a:t>
            </a:r>
            <a:r>
              <a:rPr lang="en-US" altLang="zh-TW" sz="3600" dirty="0"/>
              <a:t>/ </a:t>
            </a:r>
            <a:r>
              <a:rPr lang="zh-TW" altLang="en-US" sz="3600" dirty="0"/>
              <a:t>生命影响生命</a:t>
            </a:r>
            <a:endParaRPr lang="en-US" altLang="zh-TW" sz="3600" dirty="0"/>
          </a:p>
          <a:p>
            <a:pPr marL="1085850" lvl="1" indent="-742950"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zh-TW" altLang="en-US" sz="3600" dirty="0"/>
              <a:t>大家按恩赐彼此服侍</a:t>
            </a:r>
            <a:r>
              <a:rPr lang="en-US" altLang="zh-TW" sz="3600" dirty="0"/>
              <a:t>/ </a:t>
            </a:r>
            <a:r>
              <a:rPr lang="zh-TW" altLang="en-US" sz="3600" dirty="0"/>
              <a:t>同心建立教会</a:t>
            </a:r>
            <a:endParaRPr lang="en-US" altLang="zh-TW" sz="3600" dirty="0"/>
          </a:p>
        </p:txBody>
      </p:sp>
    </p:spTree>
    <p:extLst>
      <p:ext uri="{BB962C8B-B14F-4D97-AF65-F5344CB8AC3E}">
        <p14:creationId xmlns:p14="http://schemas.microsoft.com/office/powerpoint/2010/main" val="2088244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225" y="1028700"/>
            <a:ext cx="5438775" cy="4351338"/>
          </a:xfrm>
        </p:spPr>
      </p:pic>
      <p:pic>
        <p:nvPicPr>
          <p:cNvPr id="5" name="圖片 4" descr="220px-Morrison_at_wor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92696"/>
            <a:ext cx="3440903" cy="4832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文字方塊 11"/>
          <p:cNvSpPr txBox="1">
            <a:spLocks noChangeArrowheads="1"/>
          </p:cNvSpPr>
          <p:nvPr/>
        </p:nvSpPr>
        <p:spPr bwMode="auto">
          <a:xfrm>
            <a:off x="395536" y="5521495"/>
            <a:ext cx="279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2400" dirty="0"/>
              <a:t>馬禮遜</a:t>
            </a:r>
            <a:r>
              <a:rPr lang="en-US" altLang="zh-TW" sz="2400" dirty="0"/>
              <a:t>, 1782-1834 1807</a:t>
            </a:r>
            <a:r>
              <a:rPr lang="zh-TW" altLang="en-US" sz="2400" dirty="0"/>
              <a:t>年來華</a:t>
            </a:r>
          </a:p>
        </p:txBody>
      </p:sp>
    </p:spTree>
    <p:extLst>
      <p:ext uri="{BB962C8B-B14F-4D97-AF65-F5344CB8AC3E}">
        <p14:creationId xmlns:p14="http://schemas.microsoft.com/office/powerpoint/2010/main" val="2781401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內容版面配置區 5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213" y="2038350"/>
            <a:ext cx="5284787" cy="3600450"/>
          </a:xfrm>
        </p:spPr>
      </p:pic>
      <p:sp>
        <p:nvSpPr>
          <p:cNvPr id="5" name="文字方塊 4"/>
          <p:cNvSpPr txBox="1">
            <a:spLocks noChangeArrowheads="1"/>
          </p:cNvSpPr>
          <p:nvPr/>
        </p:nvSpPr>
        <p:spPr bwMode="auto">
          <a:xfrm>
            <a:off x="755576" y="5661248"/>
            <a:ext cx="273704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2400" dirty="0"/>
              <a:t>戴德生</a:t>
            </a:r>
            <a:r>
              <a:rPr lang="en-US" altLang="zh-TW" sz="2400" dirty="0"/>
              <a:t>, 1832-1905 1853</a:t>
            </a:r>
            <a:r>
              <a:rPr lang="zh-TW" altLang="en-US" sz="2400" dirty="0"/>
              <a:t>年來華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060848"/>
            <a:ext cx="2232248" cy="3348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181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0" y="1989138"/>
            <a:ext cx="4186238" cy="43307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zh-TW" altLang="en-US" sz="4000" dirty="0"/>
              <a:t>戴德生（</a:t>
            </a:r>
            <a:r>
              <a:rPr lang="en-US" altLang="zh-TW" sz="4000" dirty="0"/>
              <a:t>James Hudson Taylor</a:t>
            </a:r>
            <a:r>
              <a:rPr lang="zh-TW" altLang="en-US" sz="4000" dirty="0"/>
              <a:t>）</a:t>
            </a:r>
            <a:endParaRPr lang="en-US" altLang="zh-TW" sz="4000" dirty="0"/>
          </a:p>
          <a:p>
            <a:endParaRPr lang="en-US" altLang="zh-TW" sz="4400" dirty="0">
              <a:latin typeface="Calibri" panose="020F0502020204030204" pitchFamily="34" charset="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140968"/>
            <a:ext cx="2952328" cy="3259064"/>
          </a:xfrm>
          <a:prstGeom prst="rect">
            <a:avLst/>
          </a:prstGeom>
        </p:spPr>
      </p:pic>
      <p:pic>
        <p:nvPicPr>
          <p:cNvPr id="5" name="圖片 4" descr="下載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855" y="2353912"/>
            <a:ext cx="2808312" cy="3966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5337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1168400" y="365125"/>
            <a:ext cx="7975600" cy="1325563"/>
          </a:xfrm>
        </p:spPr>
        <p:txBody>
          <a:bodyPr>
            <a:normAutofit/>
          </a:bodyPr>
          <a:lstStyle/>
          <a:p>
            <a:r>
              <a:rPr lang="en-US" altLang="zh-HK" sz="3600" b="1" dirty="0"/>
              <a:t>2001</a:t>
            </a:r>
            <a:r>
              <a:rPr lang="en-US" altLang="zh-TW" sz="3600" b="1" dirty="0"/>
              <a:t>《</a:t>
            </a:r>
            <a:r>
              <a:rPr lang="zh-HK" altLang="en-US" sz="3600" b="1" dirty="0"/>
              <a:t>光谱月刊</a:t>
            </a:r>
            <a:r>
              <a:rPr lang="en-US" altLang="zh-TW" sz="3600" b="1" dirty="0"/>
              <a:t>》</a:t>
            </a:r>
            <a:r>
              <a:rPr lang="zh-TW" altLang="en-US" sz="3600" b="1" dirty="0"/>
              <a:t>访问葛忠良牧师师母</a:t>
            </a:r>
            <a:endParaRPr lang="zh-HK" altLang="en-US" sz="3600" b="1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313"/>
            <a:ext cx="6823075" cy="5197475"/>
          </a:xfrm>
        </p:spPr>
      </p:pic>
    </p:spTree>
    <p:extLst>
      <p:ext uri="{BB962C8B-B14F-4D97-AF65-F5344CB8AC3E}">
        <p14:creationId xmlns:p14="http://schemas.microsoft.com/office/powerpoint/2010/main" val="340859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914400" y="134938"/>
            <a:ext cx="82296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4000" b="1" dirty="0"/>
              <a:t>宣教</a:t>
            </a:r>
            <a:r>
              <a:rPr lang="en-US" altLang="zh-TW" sz="4000" b="1" dirty="0"/>
              <a:t>/ </a:t>
            </a:r>
            <a:r>
              <a:rPr lang="zh-TW" altLang="en-US" sz="4000" b="1" dirty="0"/>
              <a:t>大使命与我何干？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0" y="1219200"/>
            <a:ext cx="7810500" cy="42973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zh-TW" altLang="en-US" sz="4000" dirty="0">
                <a:latin typeface="新細明體" panose="02020500000000000000" pitchFamily="18" charset="-120"/>
              </a:rPr>
              <a:t> </a:t>
            </a:r>
            <a:r>
              <a:rPr lang="zh-TW" altLang="en-US" sz="4000" dirty="0">
                <a:solidFill>
                  <a:srgbClr val="FF0000"/>
                </a:solidFill>
                <a:latin typeface="新細明體" panose="02020500000000000000" pitchFamily="18" charset="-120"/>
              </a:rPr>
              <a:t>大</a:t>
            </a:r>
            <a:r>
              <a:rPr lang="zh-TW" altLang="en-US" sz="4000" dirty="0">
                <a:latin typeface="新細明體" panose="02020500000000000000" pitchFamily="18" charset="-120"/>
              </a:rPr>
              <a:t>使命  </a:t>
            </a:r>
            <a:r>
              <a:rPr lang="en-US" altLang="zh-TW" sz="4000" dirty="0">
                <a:latin typeface="Calibri" panose="020F0502020204030204" pitchFamily="34" charset="0"/>
              </a:rPr>
              <a:t>The </a:t>
            </a:r>
            <a:r>
              <a:rPr lang="en-US" altLang="zh-TW" sz="4000" dirty="0">
                <a:solidFill>
                  <a:srgbClr val="FF0000"/>
                </a:solidFill>
                <a:latin typeface="Calibri" panose="020F0502020204030204" pitchFamily="34" charset="0"/>
              </a:rPr>
              <a:t>Great</a:t>
            </a:r>
            <a:r>
              <a:rPr lang="en-US" altLang="zh-TW" sz="4000" dirty="0">
                <a:latin typeface="Calibri" panose="020F0502020204030204" pitchFamily="34" charset="0"/>
              </a:rPr>
              <a:t> Commission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sz="3700" dirty="0"/>
              <a:t>报恩</a:t>
            </a:r>
            <a:endParaRPr lang="en-US" altLang="zh-TW" sz="3700" dirty="0"/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sz="4000" dirty="0"/>
              <a:t>命令</a:t>
            </a:r>
            <a:endParaRPr lang="en-US" altLang="zh-TW" sz="40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sz="3700" dirty="0"/>
              <a:t>「大使命不是选择，而是命令。」</a:t>
            </a:r>
            <a:endParaRPr lang="en-US" altLang="zh-TW" sz="3700" dirty="0"/>
          </a:p>
          <a:p>
            <a:pPr marL="0" indent="0" algn="r">
              <a:buNone/>
            </a:pPr>
            <a:r>
              <a:rPr lang="zh-TW" altLang="en-US" sz="3600" dirty="0"/>
              <a:t>戴德生</a:t>
            </a:r>
            <a:endParaRPr lang="en-US" altLang="zh-TW" sz="3600" dirty="0"/>
          </a:p>
        </p:txBody>
      </p:sp>
    </p:spTree>
    <p:extLst>
      <p:ext uri="{BB962C8B-B14F-4D97-AF65-F5344CB8AC3E}">
        <p14:creationId xmlns:p14="http://schemas.microsoft.com/office/powerpoint/2010/main" val="4115706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1644650" y="274638"/>
            <a:ext cx="7499350" cy="922337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4400" b="1" dirty="0">
                <a:latin typeface="+mn-lt"/>
              </a:rPr>
              <a:t>马太福音</a:t>
            </a:r>
            <a:r>
              <a:rPr lang="en-US" altLang="zh-TW" sz="4400" b="1" dirty="0">
                <a:latin typeface="+mn-lt"/>
              </a:rPr>
              <a:t>28</a:t>
            </a:r>
            <a:r>
              <a:rPr lang="zh-TW" altLang="en-US" sz="4400" b="1" dirty="0">
                <a:latin typeface="+mn-lt"/>
              </a:rPr>
              <a:t>章</a:t>
            </a:r>
            <a:r>
              <a:rPr lang="en-US" altLang="zh-TW" sz="4400" b="1" dirty="0">
                <a:latin typeface="+mn-lt"/>
              </a:rPr>
              <a:t>16-20</a:t>
            </a:r>
            <a:r>
              <a:rPr lang="zh-TW" altLang="en-US" sz="4400" b="1" dirty="0">
                <a:latin typeface="+mn-lt"/>
              </a:rPr>
              <a:t>节</a:t>
            </a:r>
          </a:p>
        </p:txBody>
      </p:sp>
      <p:sp>
        <p:nvSpPr>
          <p:cNvPr id="10243" name="內容版面配置區 2"/>
          <p:cNvSpPr>
            <a:spLocks noGrp="1"/>
          </p:cNvSpPr>
          <p:nvPr>
            <p:ph idx="4294967295"/>
          </p:nvPr>
        </p:nvSpPr>
        <p:spPr>
          <a:xfrm>
            <a:off x="294286" y="1125538"/>
            <a:ext cx="8539162" cy="5327650"/>
          </a:xfrm>
        </p:spPr>
        <p:txBody>
          <a:bodyPr>
            <a:noAutofit/>
          </a:bodyPr>
          <a:lstStyle/>
          <a:p>
            <a:pPr marL="0" indent="0" algn="just" eaLnBrk="1" hangingPunct="1">
              <a:buNone/>
            </a:pPr>
            <a:r>
              <a:rPr lang="en-US" altLang="zh-TW" sz="3800" baseline="30000" dirty="0">
                <a:latin typeface="Calibri" panose="020F0502020204030204" pitchFamily="34" charset="0"/>
                <a:ea typeface="標楷體" panose="03000509000000000000" pitchFamily="65" charset="-120"/>
              </a:rPr>
              <a:t>16</a:t>
            </a:r>
            <a:r>
              <a:rPr lang="zh-TW" altLang="zh-TW" sz="3800" dirty="0">
                <a:latin typeface="Calibri" panose="020F0502020204030204" pitchFamily="34" charset="0"/>
                <a:ea typeface="標楷體" panose="03000509000000000000" pitchFamily="65" charset="-120"/>
              </a:rPr>
              <a:t>十一个门徒往加利利去，到了耶稣约定的山上。</a:t>
            </a:r>
            <a:r>
              <a:rPr lang="en-US" altLang="zh-TW" sz="3800" baseline="30000" dirty="0">
                <a:latin typeface="Calibri" panose="020F0502020204030204" pitchFamily="34" charset="0"/>
                <a:ea typeface="標楷體" panose="03000509000000000000" pitchFamily="65" charset="-120"/>
              </a:rPr>
              <a:t>17</a:t>
            </a:r>
            <a:r>
              <a:rPr lang="zh-TW" altLang="zh-TW" sz="3800" dirty="0">
                <a:solidFill>
                  <a:srgbClr val="C00000"/>
                </a:solidFill>
                <a:latin typeface="Calibri" panose="020F0502020204030204" pitchFamily="34" charset="0"/>
                <a:ea typeface="標楷體" panose="03000509000000000000" pitchFamily="65" charset="-120"/>
              </a:rPr>
              <a:t>他们见了耶稣就拜他</a:t>
            </a:r>
            <a:r>
              <a:rPr lang="zh-TW" altLang="zh-TW" sz="3800" dirty="0">
                <a:latin typeface="Calibri" panose="020F0502020204030204" pitchFamily="34" charset="0"/>
                <a:ea typeface="標楷體" panose="03000509000000000000" pitchFamily="65" charset="-120"/>
              </a:rPr>
              <a:t>，</a:t>
            </a:r>
            <a:r>
              <a:rPr lang="zh-TW" altLang="zh-TW" sz="3800" dirty="0">
                <a:solidFill>
                  <a:srgbClr val="00B0F0"/>
                </a:solidFill>
                <a:latin typeface="Calibri" panose="020F0502020204030204" pitchFamily="34" charset="0"/>
                <a:ea typeface="標楷體" panose="03000509000000000000" pitchFamily="65" charset="-120"/>
              </a:rPr>
              <a:t>然而还有人疑惑</a:t>
            </a:r>
            <a:r>
              <a:rPr lang="zh-TW" altLang="zh-TW" sz="3800" dirty="0">
                <a:latin typeface="Calibri" panose="020F0502020204030204" pitchFamily="34" charset="0"/>
                <a:ea typeface="標楷體" panose="03000509000000000000" pitchFamily="65" charset="-120"/>
              </a:rPr>
              <a:t>。</a:t>
            </a:r>
            <a:r>
              <a:rPr lang="en-US" altLang="zh-TW" sz="3800" baseline="30000" dirty="0">
                <a:latin typeface="Calibri" panose="020F0502020204030204" pitchFamily="34" charset="0"/>
                <a:ea typeface="標楷體" panose="03000509000000000000" pitchFamily="65" charset="-120"/>
              </a:rPr>
              <a:t>18a</a:t>
            </a:r>
            <a:r>
              <a:rPr lang="zh-TW" altLang="zh-TW" sz="3800" dirty="0">
                <a:latin typeface="Calibri" panose="020F0502020204030204" pitchFamily="34" charset="0"/>
                <a:ea typeface="標楷體" panose="03000509000000000000" pitchFamily="65" charset="-120"/>
              </a:rPr>
              <a:t>耶稣进前来，对他们说：</a:t>
            </a:r>
            <a:endParaRPr lang="en-US" altLang="zh-TW" sz="3800" dirty="0">
              <a:latin typeface="Calibri" panose="020F0502020204030204" pitchFamily="34" charset="0"/>
              <a:ea typeface="標楷體" panose="03000509000000000000" pitchFamily="65" charset="-120"/>
            </a:endParaRPr>
          </a:p>
          <a:p>
            <a:pPr marL="0" indent="0" algn="just">
              <a:buNone/>
            </a:pPr>
            <a:r>
              <a:rPr lang="zh-TW" altLang="zh-TW" sz="3800" dirty="0">
                <a:solidFill>
                  <a:srgbClr val="FF0000"/>
                </a:solidFill>
                <a:latin typeface="Calibri" panose="020F0502020204030204" pitchFamily="34" charset="0"/>
                <a:ea typeface="標楷體" panose="03000509000000000000" pitchFamily="65" charset="-120"/>
              </a:rPr>
              <a:t>「</a:t>
            </a:r>
            <a:r>
              <a:rPr lang="en-US" altLang="zh-TW" sz="3800" baseline="30000" dirty="0">
                <a:solidFill>
                  <a:srgbClr val="FF0000"/>
                </a:solidFill>
                <a:latin typeface="Calibri" panose="020F0502020204030204" pitchFamily="34" charset="0"/>
                <a:ea typeface="標楷體" panose="03000509000000000000" pitchFamily="65" charset="-120"/>
              </a:rPr>
              <a:t>18b</a:t>
            </a:r>
            <a:r>
              <a:rPr lang="zh-TW" altLang="zh-TW" sz="3800" dirty="0">
                <a:solidFill>
                  <a:srgbClr val="FF0000"/>
                </a:solidFill>
                <a:latin typeface="Calibri" panose="020F0502020204030204" pitchFamily="34" charset="0"/>
                <a:ea typeface="標楷體" panose="03000509000000000000" pitchFamily="65" charset="-120"/>
              </a:rPr>
              <a:t>天上地下所有权柄都赐给我了。</a:t>
            </a:r>
            <a:r>
              <a:rPr lang="en-US" altLang="zh-TW" sz="3800" baseline="30000" dirty="0">
                <a:solidFill>
                  <a:srgbClr val="FF0000"/>
                </a:solidFill>
                <a:latin typeface="Calibri" panose="020F0502020204030204" pitchFamily="34" charset="0"/>
                <a:ea typeface="標楷體" panose="03000509000000000000" pitchFamily="65" charset="-120"/>
              </a:rPr>
              <a:t>19</a:t>
            </a:r>
            <a:r>
              <a:rPr lang="zh-TW" altLang="zh-TW" sz="3800" dirty="0">
                <a:solidFill>
                  <a:srgbClr val="FF0000"/>
                </a:solidFill>
                <a:latin typeface="Calibri" panose="020F0502020204030204" pitchFamily="34" charset="0"/>
                <a:ea typeface="標楷體" panose="03000509000000000000" pitchFamily="65" charset="-120"/>
              </a:rPr>
              <a:t>所以，你们要去，使万民作我的门徒，奉父、子、圣灵的名给他们施洗。</a:t>
            </a:r>
            <a:r>
              <a:rPr lang="en-US" altLang="zh-TW" sz="3800" baseline="30000" dirty="0">
                <a:solidFill>
                  <a:srgbClr val="FF0000"/>
                </a:solidFill>
                <a:latin typeface="Calibri" panose="020F0502020204030204" pitchFamily="34" charset="0"/>
                <a:ea typeface="標楷體" panose="03000509000000000000" pitchFamily="65" charset="-120"/>
              </a:rPr>
              <a:t>20</a:t>
            </a:r>
            <a:r>
              <a:rPr lang="zh-TW" altLang="zh-TW" sz="3800" dirty="0">
                <a:solidFill>
                  <a:srgbClr val="FF0000"/>
                </a:solidFill>
                <a:latin typeface="Calibri" panose="020F0502020204030204" pitchFamily="34" charset="0"/>
                <a:ea typeface="標楷體" panose="03000509000000000000" pitchFamily="65" charset="-120"/>
              </a:rPr>
              <a:t>凡我所吩咐你们的，都教训他们遵守，我就常与你们同在，直到世界的末了。」</a:t>
            </a:r>
            <a:endParaRPr lang="en-US" altLang="zh-TW" sz="3800" dirty="0">
              <a:solidFill>
                <a:srgbClr val="FF0000"/>
              </a:solidFill>
              <a:latin typeface="Calibri" panose="020F0502020204030204" pitchFamily="34" charset="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5589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1257300" y="188913"/>
            <a:ext cx="7886700" cy="68421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4400" b="1" dirty="0">
                <a:solidFill>
                  <a:schemeClr val="tx2">
                    <a:satMod val="130000"/>
                  </a:schemeClr>
                </a:solidFill>
              </a:rPr>
              <a:t>大使命的内涵</a:t>
            </a:r>
          </a:p>
        </p:txBody>
      </p:sp>
      <p:pic>
        <p:nvPicPr>
          <p:cNvPr id="13316" name="內容版面配置區 6" descr="matt 28.jpg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1050" y="1412875"/>
            <a:ext cx="8362950" cy="5226050"/>
          </a:xfrm>
        </p:spPr>
      </p:pic>
      <p:sp>
        <p:nvSpPr>
          <p:cNvPr id="13315" name="文字方塊 4"/>
          <p:cNvSpPr txBox="1">
            <a:spLocks noChangeArrowheads="1"/>
          </p:cNvSpPr>
          <p:nvPr/>
        </p:nvSpPr>
        <p:spPr bwMode="auto">
          <a:xfrm>
            <a:off x="1763688" y="6099175"/>
            <a:ext cx="59753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0" lang="en-US" altLang="zh-TW" b="1" i="1" dirty="0" err="1">
                <a:latin typeface="Gill Sans MT" panose="020B0502020104020203" pitchFamily="34" charset="0"/>
                <a:ea typeface="微軟正黑體" panose="020B0604030504040204" pitchFamily="34" charset="-120"/>
              </a:rPr>
              <a:t>Bibleworks</a:t>
            </a:r>
            <a:r>
              <a:rPr kumimoji="0" lang="en-US" altLang="zh-TW" b="1" i="1" dirty="0">
                <a:latin typeface="Gill Sans MT" panose="020B0502020104020203" pitchFamily="34" charset="0"/>
                <a:ea typeface="微軟正黑體" panose="020B0604030504040204" pitchFamily="34" charset="-120"/>
              </a:rPr>
              <a:t> New Testament Greek Sentence Diagramming</a:t>
            </a:r>
          </a:p>
        </p:txBody>
      </p:sp>
    </p:spTree>
    <p:extLst>
      <p:ext uri="{BB962C8B-B14F-4D97-AF65-F5344CB8AC3E}">
        <p14:creationId xmlns:p14="http://schemas.microsoft.com/office/powerpoint/2010/main" val="339624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1097</Words>
  <Application>Microsoft Office PowerPoint</Application>
  <PresentationFormat>Bildschirmpräsentation (4:3)</PresentationFormat>
  <Paragraphs>84</Paragraphs>
  <Slides>24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38" baseType="lpstr">
      <vt:lpstr>Bwgrkl</vt:lpstr>
      <vt:lpstr>標楷體</vt:lpstr>
      <vt:lpstr>微軟正黑體</vt:lpstr>
      <vt:lpstr>新細明體</vt:lpstr>
      <vt:lpstr>宋体</vt:lpstr>
      <vt:lpstr>SimHei</vt:lpstr>
      <vt:lpstr>Arial</vt:lpstr>
      <vt:lpstr>Calibri</vt:lpstr>
      <vt:lpstr>Calibri Light</vt:lpstr>
      <vt:lpstr>Gill Sans MT</vt:lpstr>
      <vt:lpstr>Times New Roman</vt:lpstr>
      <vt:lpstr>Wingdings</vt:lpstr>
      <vt:lpstr>Wingdings 2</vt:lpstr>
      <vt:lpstr>Office Theme</vt:lpstr>
      <vt:lpstr>主日证道</vt:lpstr>
      <vt:lpstr>讲题：大使命与门徒的教会 经文：太28.16-20</vt:lpstr>
      <vt:lpstr>PowerPoint-Präsentation</vt:lpstr>
      <vt:lpstr>PowerPoint-Präsentation</vt:lpstr>
      <vt:lpstr>PowerPoint-Präsentation</vt:lpstr>
      <vt:lpstr>2001《光谱月刊》访问葛忠良牧师师母</vt:lpstr>
      <vt:lpstr>宣教/ 大使命与我何干？</vt:lpstr>
      <vt:lpstr>马太福音28章16-20节</vt:lpstr>
      <vt:lpstr>大使命的内涵</vt:lpstr>
      <vt:lpstr>作门徒的内涵</vt:lpstr>
      <vt:lpstr>世界华人福音事工联络中心 第九届世界华人福音会议</vt:lpstr>
      <vt:lpstr>第九届世界华人福音会议宣传短片 门徒训练</vt:lpstr>
      <vt:lpstr>PowerPoint-Präsentation</vt:lpstr>
      <vt:lpstr>第九届世界华人福音会议-释经讲道</vt:lpstr>
      <vt:lpstr>曾金发牧师：〈甚么是门徒训练？〉 [新加坡圣约播道会教牧导师]《今日华人教会》2016年8月</vt:lpstr>
      <vt:lpstr>使人作門徒的途徑- didaskontes</vt:lpstr>
      <vt:lpstr>使人作門徒的途徑-baptizontes</vt:lpstr>
      <vt:lpstr>施洗→万民归入基督的身体=教会</vt:lpstr>
      <vt:lpstr>「三位一体」教义中的 內在三一/ 經世三一</vt:lpstr>
      <vt:lpstr>PowerPoint-Präsentation</vt:lpstr>
      <vt:lpstr>经世三一（economic trinity）= 上帝与世界的关系</vt:lpstr>
      <vt:lpstr>甚么叫「教会」？</vt:lpstr>
      <vt:lpstr>PowerPoint-Präsentation</vt:lpstr>
      <vt:lpstr>结语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主日证道</dc:title>
  <dc:creator>Dongdong Hu</dc:creator>
  <cp:lastModifiedBy>Dongdong Hu</cp:lastModifiedBy>
  <cp:revision>3</cp:revision>
  <dcterms:created xsi:type="dcterms:W3CDTF">2017-12-10T00:17:03Z</dcterms:created>
  <dcterms:modified xsi:type="dcterms:W3CDTF">2017-12-10T00:25:07Z</dcterms:modified>
</cp:coreProperties>
</file>