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9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78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2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1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56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8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6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7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7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4628-18E7-44FB-9A2D-04A9498C2D4D}" type="datetimeFigureOut">
              <a:rPr lang="de-DE" smtClean="0"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E364-1A57-49D9-8305-9AE3A7B7C2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4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zh-TW" sz="4800" b="1" dirty="0"/>
              <a:t>讲题：「耶稣你是谁？」</a:t>
            </a:r>
            <a:br>
              <a:rPr lang="zh-TW" altLang="zh-TW" sz="4800" b="1" dirty="0"/>
            </a:br>
            <a:r>
              <a:rPr lang="zh-TW" altLang="zh-TW" sz="4800" b="1" dirty="0"/>
              <a:t>经文：可</a:t>
            </a:r>
            <a:r>
              <a:rPr lang="en-US" altLang="zh-TW" sz="4800" b="1" dirty="0"/>
              <a:t>8.27-38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蔡定邦老师</a:t>
            </a:r>
            <a:endParaRPr lang="en-US" altLang="zh-TW" sz="3200" dirty="0"/>
          </a:p>
          <a:p>
            <a:r>
              <a:rPr lang="zh-TW" altLang="en-US" sz="3200" dirty="0"/>
              <a:t>德华福音会</a:t>
            </a:r>
          </a:p>
        </p:txBody>
      </p:sp>
    </p:spTree>
    <p:extLst>
      <p:ext uri="{BB962C8B-B14F-4D97-AF65-F5344CB8AC3E}">
        <p14:creationId xmlns:p14="http://schemas.microsoft.com/office/powerpoint/2010/main" val="199932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【</a:t>
            </a:r>
            <a:r>
              <a:rPr lang="zh-TW" altLang="en-US" sz="4000" b="1" dirty="0"/>
              <a:t>可</a:t>
            </a:r>
            <a:r>
              <a:rPr lang="en-US" altLang="zh-TW" sz="4000" b="1" dirty="0"/>
              <a:t>8.22—10.52】</a:t>
            </a:r>
            <a:r>
              <a:rPr lang="zh-TW" altLang="en-US" sz="4000" b="1" dirty="0"/>
              <a:t>在</a:t>
            </a:r>
            <a:r>
              <a:rPr lang="zh-TW" altLang="zh-TW" sz="4000" b="1" dirty="0"/>
              <a:t>开始和结束</a:t>
            </a:r>
            <a:r>
              <a:rPr lang="zh-TW" altLang="en-US" sz="4000" b="1" dirty="0"/>
              <a:t>，分别</a:t>
            </a:r>
            <a:r>
              <a:rPr lang="zh-TW" altLang="zh-TW" sz="4000" b="1" dirty="0"/>
              <a:t>记载耶稣</a:t>
            </a:r>
            <a:r>
              <a:rPr lang="zh-TW" altLang="en-US" sz="4000" b="1" dirty="0"/>
              <a:t>医治两个瞎子的故事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endParaRPr lang="zh-TW" altLang="en-US" sz="4000" dirty="0"/>
          </a:p>
        </p:txBody>
      </p:sp>
      <p:pic>
        <p:nvPicPr>
          <p:cNvPr id="4" name="圖片 3" descr="colet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46402"/>
            <a:ext cx="4464496" cy="411725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5576" y="5868561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医治</a:t>
            </a: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[</a:t>
            </a:r>
            <a:r>
              <a:rPr lang="zh-TW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分两次</a:t>
            </a: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]</a:t>
            </a:r>
            <a:r>
              <a:rPr lang="zh-TW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伯赛大的瞎子</a:t>
            </a:r>
            <a:r>
              <a:rPr lang="zh-TW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（可</a:t>
            </a: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8.22-26</a:t>
            </a:r>
            <a:r>
              <a:rPr lang="zh-TW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533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  <a:p>
            <a:pPr lvl="0"/>
            <a:endParaRPr lang="en-US" altLang="zh-TW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3568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+</a:t>
            </a:r>
            <a:r>
              <a:rPr lang="zh-TW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医治瞎子巴底买</a:t>
            </a:r>
            <a:r>
              <a:rPr lang="zh-TW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（可</a:t>
            </a: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10.46-52</a:t>
            </a:r>
            <a:r>
              <a:rPr lang="zh-TW" alt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），有何教訓？</a:t>
            </a:r>
            <a:endParaRPr lang="en-US" altLang="zh-TW" sz="3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连瞎子也开眼，甚至作主的门徒</a:t>
            </a:r>
            <a:endParaRPr lang="zh-TW" altLang="en-US" sz="3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圖片 4" descr="bartima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3600400" cy="43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48680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400" b="1" dirty="0"/>
              <a:t>目的：对照</a:t>
            </a:r>
            <a:r>
              <a:rPr lang="zh-TW" altLang="zh-TW" sz="4400" b="1" dirty="0"/>
              <a:t>门徒的「</a:t>
            </a:r>
            <a:r>
              <a:rPr lang="zh-TW" altLang="zh-TW" sz="4400" b="1" dirty="0">
                <a:solidFill>
                  <a:srgbClr val="7030A0"/>
                </a:solidFill>
              </a:rPr>
              <a:t>瞎眼</a:t>
            </a:r>
            <a:r>
              <a:rPr lang="zh-TW" altLang="zh-TW" sz="4400" b="1" dirty="0"/>
              <a:t>」</a:t>
            </a:r>
            <a:endParaRPr lang="en-US" altLang="zh-TW" sz="4400" b="1" dirty="0"/>
          </a:p>
          <a:p>
            <a:pPr algn="ctr">
              <a:buNone/>
            </a:pPr>
            <a:endParaRPr lang="zh-TW" altLang="zh-TW" sz="4400" dirty="0"/>
          </a:p>
          <a:p>
            <a:endParaRPr lang="zh-TW" altLang="en-US" sz="4000" dirty="0"/>
          </a:p>
        </p:txBody>
      </p:sp>
      <p:pic>
        <p:nvPicPr>
          <p:cNvPr id="5" name="圖片 4" descr="cartoons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6464"/>
            <a:ext cx="8547249" cy="56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三、门徒的道路（</a:t>
            </a:r>
            <a:r>
              <a:rPr lang="en-US" altLang="zh-TW" sz="4400" b="1" dirty="0"/>
              <a:t>34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zh-TW" sz="4000" baseline="30000" dirty="0">
                <a:ea typeface="標楷體" pitchFamily="65" charset="-120"/>
              </a:rPr>
              <a:t>34</a:t>
            </a:r>
            <a:r>
              <a:rPr lang="zh-TW" altLang="zh-TW" sz="4000" dirty="0">
                <a:ea typeface="標楷體" pitchFamily="65" charset="-120"/>
              </a:rPr>
              <a:t>于是叫众人和</a:t>
            </a:r>
            <a:r>
              <a:rPr lang="zh-TW" altLang="zh-TW" sz="4000" b="1" dirty="0">
                <a:solidFill>
                  <a:srgbClr val="FF0000"/>
                </a:solidFill>
                <a:ea typeface="標楷體" pitchFamily="65" charset="-120"/>
              </a:rPr>
              <a:t>门徒</a:t>
            </a:r>
            <a:r>
              <a:rPr lang="zh-TW" altLang="zh-TW" sz="4000" dirty="0">
                <a:ea typeface="標楷體" pitchFamily="65" charset="-120"/>
              </a:rPr>
              <a:t>来，对他们说：「若有人要</a:t>
            </a:r>
            <a:r>
              <a:rPr lang="zh-TW" altLang="zh-TW" sz="4000" b="1" dirty="0">
                <a:solidFill>
                  <a:srgbClr val="FF0000"/>
                </a:solidFill>
                <a:ea typeface="標楷體" pitchFamily="65" charset="-120"/>
              </a:rPr>
              <a:t>跟从</a:t>
            </a:r>
            <a:r>
              <a:rPr lang="zh-TW" altLang="zh-TW" sz="4000" dirty="0">
                <a:ea typeface="標楷體" pitchFamily="65" charset="-120"/>
              </a:rPr>
              <a:t>我，就当</a:t>
            </a:r>
            <a:r>
              <a:rPr lang="zh-TW" altLang="zh-TW" sz="4000" b="1" dirty="0">
                <a:solidFill>
                  <a:srgbClr val="FF0000"/>
                </a:solidFill>
                <a:ea typeface="標楷體" pitchFamily="65" charset="-120"/>
              </a:rPr>
              <a:t>舍己</a:t>
            </a:r>
            <a:r>
              <a:rPr lang="zh-TW" altLang="zh-TW" sz="4000" dirty="0">
                <a:ea typeface="標楷體" pitchFamily="65" charset="-120"/>
              </a:rPr>
              <a:t>，背起他的十字架来</a:t>
            </a:r>
            <a:r>
              <a:rPr lang="zh-TW" altLang="zh-TW" sz="4000" b="1" dirty="0">
                <a:solidFill>
                  <a:srgbClr val="FF0000"/>
                </a:solidFill>
                <a:ea typeface="標楷體" pitchFamily="65" charset="-120"/>
              </a:rPr>
              <a:t>跟从</a:t>
            </a:r>
            <a:r>
              <a:rPr lang="zh-TW" altLang="zh-TW" sz="4000" dirty="0">
                <a:ea typeface="標楷體" pitchFamily="65" charset="-120"/>
              </a:rPr>
              <a:t>我</a:t>
            </a:r>
            <a:r>
              <a:rPr lang="zh-HK" altLang="zh-TW" sz="4000" dirty="0"/>
              <a:t>…</a:t>
            </a:r>
            <a:endParaRPr lang="en-US" altLang="zh-TW" sz="4000" dirty="0">
              <a:ea typeface="標楷體" pitchFamily="65" charset="-120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sz="4000" dirty="0"/>
              <a:t>问题：为何跟从主的人要舍己？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4000" b="1" dirty="0">
                <a:solidFill>
                  <a:srgbClr val="FF0000"/>
                </a:solidFill>
              </a:rPr>
              <a:t>门徒</a:t>
            </a:r>
            <a:r>
              <a:rPr lang="zh-TW" altLang="zh-TW" sz="3600" dirty="0"/>
              <a:t>（</a:t>
            </a:r>
            <a:r>
              <a:rPr lang="en-US" altLang="zh-TW" sz="3600" dirty="0"/>
              <a:t>Gk: </a:t>
            </a:r>
            <a:r>
              <a:rPr lang="en-US" altLang="zh-TW" sz="3600" i="1" dirty="0" err="1"/>
              <a:t>mathētēs</a:t>
            </a:r>
            <a:r>
              <a:rPr lang="zh-TW" altLang="zh-TW" sz="3600" dirty="0"/>
              <a:t>）</a:t>
            </a:r>
            <a:r>
              <a:rPr lang="zh-TW" altLang="en-US" sz="4000" dirty="0"/>
              <a:t>，</a:t>
            </a:r>
            <a:r>
              <a:rPr lang="zh-TW" altLang="zh-TW" sz="4000" b="1" dirty="0">
                <a:solidFill>
                  <a:srgbClr val="FF0000"/>
                </a:solidFill>
              </a:rPr>
              <a:t>跟从</a:t>
            </a:r>
            <a:r>
              <a:rPr lang="zh-TW" altLang="zh-TW" sz="3600" dirty="0"/>
              <a:t>（</a:t>
            </a:r>
            <a:r>
              <a:rPr lang="en-US" altLang="zh-TW" sz="3600" dirty="0"/>
              <a:t>Gk: </a:t>
            </a:r>
            <a:r>
              <a:rPr lang="en-US" altLang="zh-TW" sz="3600" i="1" dirty="0" err="1"/>
              <a:t>akoloutheō</a:t>
            </a:r>
            <a:r>
              <a:rPr lang="zh-TW" altLang="zh-TW" sz="3600" dirty="0"/>
              <a:t>）</a:t>
            </a:r>
            <a:r>
              <a:rPr lang="en-US" altLang="zh-TW" sz="4000" dirty="0"/>
              <a:t>-</a:t>
            </a:r>
            <a:r>
              <a:rPr lang="zh-TW" altLang="en-US" sz="4000" dirty="0"/>
              <a:t>门徒</a:t>
            </a:r>
            <a:r>
              <a:rPr lang="en-US" altLang="zh-TW" sz="4000" dirty="0"/>
              <a:t>=</a:t>
            </a:r>
            <a:r>
              <a:rPr lang="zh-TW" altLang="en-US" sz="4000" dirty="0"/>
              <a:t>跟从主的人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1376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87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4000" b="1" dirty="0">
                <a:solidFill>
                  <a:srgbClr val="FF0000"/>
                </a:solidFill>
              </a:rPr>
              <a:t>舍己</a:t>
            </a:r>
            <a:r>
              <a:rPr lang="zh-TW" altLang="zh-TW" sz="4000" dirty="0"/>
              <a:t>（</a:t>
            </a:r>
            <a:r>
              <a:rPr lang="en-US" altLang="zh-TW" sz="4000" dirty="0"/>
              <a:t>Gk:  </a:t>
            </a:r>
            <a:r>
              <a:rPr lang="en-US" altLang="zh-TW" sz="4000" i="1" dirty="0" err="1"/>
              <a:t>ap</a:t>
            </a:r>
            <a:r>
              <a:rPr lang="en-US" altLang="zh-TW" sz="4000" i="1" dirty="0" err="1">
                <a:solidFill>
                  <a:srgbClr val="FF0000"/>
                </a:solidFill>
              </a:rPr>
              <a:t>arneomai</a:t>
            </a:r>
            <a:r>
              <a:rPr lang="zh-TW" altLang="zh-TW" sz="4000" dirty="0"/>
              <a:t>）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000" dirty="0"/>
              <a:t>可</a:t>
            </a:r>
            <a:r>
              <a:rPr lang="en-US" altLang="zh-TW" sz="4000" dirty="0"/>
              <a:t>14.66-72</a:t>
            </a:r>
            <a:r>
              <a:rPr lang="zh-TW" altLang="en-US" sz="4000" dirty="0"/>
              <a:t>：彼得三次不认主</a:t>
            </a:r>
            <a:r>
              <a:rPr lang="en-US" altLang="zh-TW" sz="4000" dirty="0"/>
              <a:t>〔</a:t>
            </a:r>
            <a:r>
              <a:rPr lang="zh-TW" altLang="en-US" sz="4000" dirty="0">
                <a:solidFill>
                  <a:srgbClr val="FF0000"/>
                </a:solidFill>
              </a:rPr>
              <a:t>不承认</a:t>
            </a:r>
            <a:r>
              <a:rPr lang="zh-TW" altLang="en-US" sz="4000" dirty="0"/>
              <a:t>（</a:t>
            </a:r>
            <a:r>
              <a:rPr lang="en-US" altLang="zh-TW" sz="4000" i="1" dirty="0" err="1">
                <a:solidFill>
                  <a:srgbClr val="FF0000"/>
                </a:solidFill>
              </a:rPr>
              <a:t>arneomai</a:t>
            </a:r>
            <a:r>
              <a:rPr lang="zh-TW" altLang="en-US" sz="4000" dirty="0"/>
              <a:t>）</a:t>
            </a:r>
            <a:r>
              <a:rPr lang="en-US" altLang="zh-TW" sz="4000" dirty="0"/>
              <a:t>x2 + </a:t>
            </a:r>
            <a:r>
              <a:rPr lang="zh-TW" altLang="en-US" sz="4000" dirty="0"/>
              <a:t>不认识</a:t>
            </a:r>
            <a:r>
              <a:rPr lang="en-US" altLang="zh-TW" sz="4000" dirty="0"/>
              <a:t>〕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/>
              <a:t>彼得和主耶稣划清界线、断绝关系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/>
              <a:t>舍己</a:t>
            </a:r>
            <a:r>
              <a:rPr lang="en-US" altLang="zh-TW" sz="4000" dirty="0"/>
              <a:t>=</a:t>
            </a:r>
            <a:r>
              <a:rPr lang="zh-TW" altLang="en-US" sz="4000" dirty="0"/>
              <a:t>和「己」划清界线、断绝关系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/>
              <a:t>舍己</a:t>
            </a:r>
            <a:r>
              <a:rPr lang="en-US" altLang="zh-TW" sz="4000" dirty="0"/>
              <a:t>=</a:t>
            </a:r>
            <a:r>
              <a:rPr lang="zh-TW" altLang="en-US" sz="4000" dirty="0"/>
              <a:t>作基督的门徒，跟从祂的脚踪</a:t>
            </a:r>
          </a:p>
          <a:p>
            <a:pPr>
              <a:buFont typeface="Wingdings" panose="05000000000000000000" pitchFamily="2" charset="2"/>
              <a:buChar char="l"/>
            </a:pPr>
            <a:endParaRPr lang="zh-TW" altLang="en-US" sz="4000" dirty="0"/>
          </a:p>
        </p:txBody>
      </p:sp>
      <p:pic>
        <p:nvPicPr>
          <p:cNvPr id="4" name="圖片 3" descr="Peter Denies Je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4790"/>
            <a:ext cx="8208912" cy="61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为何要和「己」划清界线？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4000" dirty="0"/>
              <a:t>「己」的问题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700" dirty="0"/>
              <a:t>香港「新地案」前政务司</a:t>
            </a:r>
            <a:r>
              <a:rPr lang="zh-TW" altLang="en-US" sz="3700" dirty="0">
                <a:solidFill>
                  <a:srgbClr val="FF0000"/>
                </a:solidFill>
              </a:rPr>
              <a:t>许仕仁</a:t>
            </a:r>
            <a:r>
              <a:rPr lang="zh-TW" altLang="en-US" sz="3700" dirty="0"/>
              <a:t>贪污受贿；前特首</a:t>
            </a:r>
            <a:r>
              <a:rPr lang="zh-TW" altLang="en-US" sz="3700" dirty="0">
                <a:solidFill>
                  <a:srgbClr val="FF0000"/>
                </a:solidFill>
              </a:rPr>
              <a:t>曾荫权</a:t>
            </a:r>
            <a:r>
              <a:rPr lang="zh-TW" altLang="en-US" sz="3700" dirty="0"/>
              <a:t>贪污被判刑</a:t>
            </a:r>
            <a:r>
              <a:rPr lang="en-US" altLang="zh-TW" sz="3700" dirty="0"/>
              <a:t>20</a:t>
            </a:r>
            <a:r>
              <a:rPr lang="zh-TW" altLang="en-US" sz="3700" dirty="0"/>
              <a:t>个月</a:t>
            </a:r>
            <a:r>
              <a:rPr lang="en-US" altLang="zh-TW" sz="3700" dirty="0"/>
              <a:t>/ </a:t>
            </a:r>
            <a:r>
              <a:rPr lang="zh-TW" altLang="en-US" sz="3700" dirty="0"/>
              <a:t>前特首</a:t>
            </a:r>
            <a:r>
              <a:rPr lang="zh-TW" altLang="en-US" sz="3700" dirty="0">
                <a:solidFill>
                  <a:srgbClr val="FF0000"/>
                </a:solidFill>
              </a:rPr>
              <a:t>梁振英</a:t>
            </a:r>
            <a:r>
              <a:rPr lang="zh-TW" altLang="en-US" sz="3700" dirty="0"/>
              <a:t>上任后收取澳洲</a:t>
            </a:r>
            <a:r>
              <a:rPr lang="en-US" altLang="zh-TW" sz="3700" dirty="0"/>
              <a:t>UGL</a:t>
            </a:r>
            <a:r>
              <a:rPr lang="zh-TW" altLang="en-US" sz="3700" dirty="0"/>
              <a:t>五千万秘密协议酬金</a:t>
            </a:r>
            <a:endParaRPr lang="en-US" altLang="zh-TW" sz="3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700" dirty="0"/>
              <a:t>中国大陆</a:t>
            </a:r>
            <a:r>
              <a:rPr lang="en-US" altLang="zh-TW" sz="3700" dirty="0"/>
              <a:t>/</a:t>
            </a:r>
            <a:r>
              <a:rPr lang="zh-TW" altLang="en-US" sz="3700" dirty="0"/>
              <a:t>台湾</a:t>
            </a:r>
            <a:r>
              <a:rPr lang="en-US" altLang="zh-TW" sz="3700" dirty="0"/>
              <a:t>/</a:t>
            </a:r>
            <a:r>
              <a:rPr lang="zh-TW" altLang="en-US" sz="3700" dirty="0"/>
              <a:t>澳门？</a:t>
            </a:r>
            <a:endParaRPr lang="en-US" altLang="zh-TW" sz="3700" dirty="0"/>
          </a:p>
          <a:p>
            <a:endParaRPr lang="en-US" altLang="zh-TW" sz="4000" dirty="0"/>
          </a:p>
          <a:p>
            <a:pPr marL="0" indent="0">
              <a:buNone/>
            </a:pP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509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+mj-ea"/>
              </a:rPr>
              <a:t>「周处除三害」</a:t>
            </a:r>
            <a:endParaRPr lang="zh-HK" altLang="en-US" sz="4800" b="1" dirty="0">
              <a:latin typeface="+mj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0787"/>
            <a:ext cx="3215124" cy="24748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2827359" cy="24388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6350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三、门徒的道路（</a:t>
            </a:r>
            <a:r>
              <a:rPr lang="en-US" altLang="zh-TW" sz="4400" b="1" dirty="0"/>
              <a:t>35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4400" baseline="30000" dirty="0">
                <a:ea typeface="標楷體" pitchFamily="65" charset="-120"/>
              </a:rPr>
              <a:t>35</a:t>
            </a:r>
            <a:r>
              <a:rPr lang="zh-TW" altLang="zh-TW" sz="4400" dirty="0">
                <a:solidFill>
                  <a:srgbClr val="0070C0"/>
                </a:solidFill>
                <a:ea typeface="標楷體" pitchFamily="65" charset="-120"/>
              </a:rPr>
              <a:t>因为，凡要救自己生命的，必丧掉生命；</a:t>
            </a:r>
            <a:r>
              <a:rPr lang="zh-TW" altLang="zh-TW" sz="4400" dirty="0">
                <a:solidFill>
                  <a:srgbClr val="FF0000"/>
                </a:solidFill>
                <a:ea typeface="標楷體" pitchFamily="65" charset="-120"/>
              </a:rPr>
              <a:t>凡为我和福音丧掉生命的，必救了生命。</a:t>
            </a:r>
            <a:endParaRPr lang="en-US" altLang="zh-TW" sz="4400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400" b="1" dirty="0"/>
              <a:t>生命的悖论（</a:t>
            </a:r>
            <a:r>
              <a:rPr lang="en-US" altLang="zh-TW" sz="4400" b="1" dirty="0"/>
              <a:t>paradox</a:t>
            </a:r>
            <a:r>
              <a:rPr lang="zh-TW" altLang="zh-TW" sz="4400" b="1" dirty="0"/>
              <a:t>）</a:t>
            </a:r>
            <a:endParaRPr lang="en-US" altLang="zh-TW" sz="4400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32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生命的悖论（</a:t>
            </a:r>
            <a:r>
              <a:rPr lang="en-US" altLang="zh-TW" sz="4400" b="1" dirty="0"/>
              <a:t>paradox</a:t>
            </a:r>
            <a:r>
              <a:rPr lang="zh-TW" altLang="zh-TW" sz="4400" b="1" dirty="0"/>
              <a:t>）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4300" dirty="0"/>
              <a:t>救自己生命</a:t>
            </a:r>
            <a:r>
              <a:rPr lang="en-US" altLang="zh-TW" sz="4300" dirty="0"/>
              <a:t>→</a:t>
            </a:r>
            <a:r>
              <a:rPr lang="zh-TW" altLang="zh-TW" sz="4300" dirty="0"/>
              <a:t>丧掉生命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300" dirty="0"/>
              <a:t>为主和福音丧掉生命</a:t>
            </a:r>
            <a:r>
              <a:rPr lang="en-US" altLang="zh-TW" sz="4300" dirty="0"/>
              <a:t>→</a:t>
            </a:r>
            <a:r>
              <a:rPr lang="zh-TW" altLang="zh-TW" sz="4300" dirty="0"/>
              <a:t>救生命</a:t>
            </a:r>
            <a:endParaRPr lang="en-US" altLang="zh-TW" sz="43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300" dirty="0"/>
              <a:t>问题：人即使「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使舍己身叫人焚烧</a:t>
            </a:r>
            <a:r>
              <a:rPr lang="en-US" altLang="zh-TW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300" dirty="0"/>
              <a:t>（林前</a:t>
            </a:r>
            <a:r>
              <a:rPr lang="en-US" altLang="zh-TW" sz="4300" dirty="0"/>
              <a:t>13.3</a:t>
            </a:r>
            <a:r>
              <a:rPr lang="zh-TW" altLang="en-US" sz="4300" dirty="0"/>
              <a:t>）</a:t>
            </a:r>
            <a:r>
              <a:rPr lang="en-US" altLang="zh-TW" sz="4300" dirty="0"/>
              <a:t>→</a:t>
            </a:r>
            <a:r>
              <a:rPr lang="zh-TW" altLang="en-US" sz="4300" dirty="0"/>
              <a:t>为自己</a:t>
            </a:r>
            <a:endParaRPr lang="en-US" altLang="zh-TW" sz="43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300" dirty="0"/>
              <a:t>分别：是</a:t>
            </a:r>
            <a:r>
              <a:rPr lang="zh-TW" altLang="en-US" sz="4300" b="1" dirty="0">
                <a:solidFill>
                  <a:srgbClr val="FF0000"/>
                </a:solidFill>
              </a:rPr>
              <a:t>为自己</a:t>
            </a:r>
            <a:r>
              <a:rPr lang="zh-TW" altLang="en-US" sz="4300" dirty="0"/>
              <a:t>抑或</a:t>
            </a:r>
            <a:r>
              <a:rPr lang="zh-TW" altLang="en-US" sz="4300" b="1" dirty="0">
                <a:solidFill>
                  <a:srgbClr val="7030A0"/>
                </a:solidFill>
              </a:rPr>
              <a:t>为他人</a:t>
            </a:r>
          </a:p>
        </p:txBody>
      </p:sp>
    </p:spTree>
    <p:extLst>
      <p:ext uri="{BB962C8B-B14F-4D97-AF65-F5344CB8AC3E}">
        <p14:creationId xmlns:p14="http://schemas.microsoft.com/office/powerpoint/2010/main" val="19580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000" dirty="0"/>
          </a:p>
          <a:p>
            <a:pPr marL="0" indent="0" algn="ctr">
              <a:buNone/>
            </a:pPr>
            <a:endParaRPr lang="en-US" altLang="zh-TW" sz="4000" dirty="0"/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跟随基督</a:t>
            </a:r>
            <a:r>
              <a:rPr lang="en-US" altLang="zh-TW" sz="4400" dirty="0"/>
              <a:t>=</a:t>
            </a:r>
          </a:p>
          <a:p>
            <a:pPr marL="0" indent="0" algn="ctr">
              <a:buNone/>
            </a:pPr>
            <a:r>
              <a:rPr lang="zh-TW" altLang="en-US" sz="4400" dirty="0"/>
              <a:t>学效耶稣</a:t>
            </a:r>
            <a:r>
              <a:rPr lang="zh-TW" altLang="en-US" sz="4400" b="1" dirty="0">
                <a:solidFill>
                  <a:srgbClr val="FF0000"/>
                </a:solidFill>
              </a:rPr>
              <a:t>完全舍己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/>
              <a:t>破除这</a:t>
            </a:r>
            <a:r>
              <a:rPr lang="en-US" altLang="zh-TW" sz="4000" dirty="0"/>
              <a:t>paradox</a:t>
            </a:r>
            <a:r>
              <a:rPr lang="zh-TW" altLang="en-US" sz="4000" dirty="0"/>
              <a:t>的惟一答案！</a:t>
            </a:r>
          </a:p>
        </p:txBody>
      </p:sp>
    </p:spTree>
    <p:extLst>
      <p:ext uri="{BB962C8B-B14F-4D97-AF65-F5344CB8AC3E}">
        <p14:creationId xmlns:p14="http://schemas.microsoft.com/office/powerpoint/2010/main" val="20003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引言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上周主日汉堡华人教会</a:t>
            </a:r>
            <a:r>
              <a:rPr lang="en-US" altLang="zh-TW" sz="3600" dirty="0"/>
              <a:t>+</a:t>
            </a:r>
            <a:r>
              <a:rPr lang="zh-TW" altLang="en-US" sz="3600" dirty="0"/>
              <a:t>不莱梅团契</a:t>
            </a:r>
            <a:r>
              <a:rPr lang="en-US" altLang="zh-TW" sz="3600" dirty="0"/>
              <a:t>+</a:t>
            </a:r>
            <a:r>
              <a:rPr lang="zh-TW" altLang="en-US" sz="3600" dirty="0"/>
              <a:t>基尔查经班</a:t>
            </a:r>
            <a:endParaRPr lang="en-US" altLang="zh-TW" sz="3600" dirty="0"/>
          </a:p>
          <a:p>
            <a:r>
              <a:rPr lang="zh-TW" altLang="en-US" sz="3600" dirty="0"/>
              <a:t>洗礼</a:t>
            </a:r>
            <a:r>
              <a:rPr lang="en-US" altLang="zh-TW" sz="3600" dirty="0"/>
              <a:t>/</a:t>
            </a:r>
            <a:r>
              <a:rPr lang="zh-TW" altLang="en-US" sz="3600" dirty="0"/>
              <a:t>孩童奉献礼</a:t>
            </a:r>
            <a:r>
              <a:rPr lang="en-US" altLang="zh-TW" sz="3600" dirty="0"/>
              <a:t>/</a:t>
            </a:r>
            <a:r>
              <a:rPr lang="zh-TW" altLang="en-US" sz="3600" dirty="0"/>
              <a:t>转会礼</a:t>
            </a:r>
            <a:endParaRPr lang="en-US" altLang="zh-TW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我们借着洗礼归入死，和他一同埋葬，原是叫我们一举一动有新生的样式，像基督借着父的荣耀从死里复活一样。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							</a:t>
            </a:r>
            <a:r>
              <a:rPr lang="zh-TW" altLang="en-US" sz="3600" dirty="0"/>
              <a:t>（罗六</a:t>
            </a:r>
            <a:r>
              <a:rPr lang="en-US" altLang="zh-TW" sz="3600" dirty="0"/>
              <a:t>4</a:t>
            </a:r>
            <a:r>
              <a:rPr lang="zh-TW" altLang="en-US" sz="3600" dirty="0"/>
              <a:t>）</a:t>
            </a:r>
            <a:endParaRPr lang="zh-TW" altLang="zh-HK" sz="3600" dirty="0"/>
          </a:p>
          <a:p>
            <a:r>
              <a:rPr lang="zh-TW" altLang="en-US" sz="3600" dirty="0"/>
              <a:t>向罪死、向神活</a:t>
            </a:r>
            <a:endParaRPr lang="zh-HK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8738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三、门徒的道路（</a:t>
            </a:r>
            <a:r>
              <a:rPr lang="en-US" altLang="zh-TW" sz="4400" b="1" dirty="0"/>
              <a:t>36-37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400" dirty="0"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zh-TW" sz="4800" dirty="0">
                <a:ea typeface="標楷體" pitchFamily="65" charset="-120"/>
              </a:rPr>
              <a:t>人就是赚得全世界，赔上自己的生命，有甚么益处呢？</a:t>
            </a:r>
            <a:endParaRPr lang="en-US" altLang="zh-TW" sz="4800" dirty="0"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zh-TW" sz="4800" dirty="0">
                <a:ea typeface="標楷體" pitchFamily="65" charset="-120"/>
              </a:rPr>
              <a:t>人还能拿甚么换生命呢？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4672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结語</a:t>
            </a:r>
            <a:endParaRPr lang="zh-HK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84133" cy="5040560"/>
          </a:xfrm>
        </p:spPr>
      </p:pic>
    </p:spTree>
    <p:extLst>
      <p:ext uri="{BB962C8B-B14F-4D97-AF65-F5344CB8AC3E}">
        <p14:creationId xmlns:p14="http://schemas.microsoft.com/office/powerpoint/2010/main" val="368915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331361" cy="5544616"/>
          </a:xfrm>
        </p:spPr>
      </p:pic>
      <p:sp>
        <p:nvSpPr>
          <p:cNvPr id="13" name="文字方塊 12"/>
          <p:cNvSpPr txBox="1"/>
          <p:nvPr/>
        </p:nvSpPr>
        <p:spPr>
          <a:xfrm>
            <a:off x="1691680" y="58772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HK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2006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年拍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射鵰英雄传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》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期间遭遇严重车祸，之后蛰伏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9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年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3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551723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2015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年拍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琅琊榜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》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，扮演梅長蘇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蘇哲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林殊三角色，成為他事業的顛峰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9" y="105273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078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HK" sz="4000" b="1" dirty="0"/>
          </a:p>
          <a:p>
            <a:pPr>
              <a:buFont typeface="Wingdings" panose="05000000000000000000" pitchFamily="2" charset="2"/>
              <a:buChar char="l"/>
            </a:pPr>
            <a:endParaRPr lang="en-US" altLang="zh-HK" sz="4000" b="1" dirty="0"/>
          </a:p>
          <a:p>
            <a:pPr marL="0" indent="0" algn="ctr">
              <a:buNone/>
            </a:pPr>
            <a:r>
              <a:rPr lang="zh-HK" altLang="en-US" sz="4400" b="1" dirty="0"/>
              <a:t>既然我活了下来，</a:t>
            </a:r>
            <a:endParaRPr lang="en-US" altLang="zh-HK" sz="4400" b="1" dirty="0"/>
          </a:p>
          <a:p>
            <a:pPr marL="0" indent="0" algn="ctr">
              <a:buNone/>
            </a:pPr>
            <a:r>
              <a:rPr lang="zh-HK" altLang="en-US" sz="4400" b="1" dirty="0"/>
              <a:t>就不会白白地活着。</a:t>
            </a:r>
            <a:endParaRPr lang="en-US" altLang="zh-HK" sz="4400" b="1" dirty="0"/>
          </a:p>
          <a:p>
            <a:pPr marL="0" indent="0" algn="r">
              <a:buNone/>
            </a:pPr>
            <a:r>
              <a:rPr lang="en-US" altLang="zh-HK" sz="3600" dirty="0"/>
              <a:t>——</a:t>
            </a:r>
            <a:r>
              <a:rPr lang="zh-HK" altLang="en-US" sz="3600" dirty="0"/>
              <a:t>梅长苏</a:t>
            </a:r>
            <a:r>
              <a:rPr lang="en-US" altLang="zh-HK" sz="3600" dirty="0"/>
              <a:t>/</a:t>
            </a:r>
            <a:r>
              <a:rPr lang="zh-TW" altLang="en-US" sz="3600" dirty="0"/>
              <a:t>胡歌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2121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143000"/>
          </a:xfrm>
        </p:spPr>
        <p:txBody>
          <a:bodyPr>
            <a:noAutofit/>
          </a:bodyPr>
          <a:lstStyle/>
          <a:p>
            <a:r>
              <a:rPr lang="zh-TW" altLang="en-US" sz="4800" b="1" dirty="0"/>
              <a:t>结語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4000" b="1" dirty="0"/>
              <a:t>一、耶稣是主基督</a:t>
            </a:r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→我们是否认识耶稣是谁？</a:t>
            </a:r>
            <a:endParaRPr lang="en-US" altLang="zh-TW" sz="4000" b="1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b="1" dirty="0"/>
              <a:t>二、耶稣的道路</a:t>
            </a:r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→是一条苦路</a:t>
            </a:r>
            <a:endParaRPr lang="en-US" altLang="zh-TW" sz="4000" b="1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b="1" dirty="0"/>
              <a:t>三、门徒的道路</a:t>
            </a:r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→我们是否愿意跟随基督，走十字架的道路？</a:t>
            </a:r>
            <a:endParaRPr lang="en-US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832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一、耶稣是主基督（</a:t>
            </a:r>
            <a:r>
              <a:rPr lang="en-US" altLang="zh-TW" sz="4400" b="1" dirty="0"/>
              <a:t>27-30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zh-TW" altLang="zh-TW" sz="4000" dirty="0"/>
              <a:t>可</a:t>
            </a:r>
            <a:r>
              <a:rPr lang="en-US" altLang="zh-TW" sz="4000" dirty="0"/>
              <a:t>8.27-37(-9.1) = </a:t>
            </a:r>
            <a:r>
              <a:rPr lang="zh-TW" altLang="zh-TW" sz="4000" dirty="0"/>
              <a:t>马可福音的中心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sz="4000" dirty="0"/>
              <a:t>耶稣是基督（</a:t>
            </a:r>
            <a:r>
              <a:rPr lang="en-US" altLang="zh-TW" sz="4000" dirty="0"/>
              <a:t>Gk: </a:t>
            </a:r>
            <a:r>
              <a:rPr lang="en-US" altLang="zh-TW" sz="4000" i="1" dirty="0" err="1"/>
              <a:t>christos</a:t>
            </a:r>
            <a:r>
              <a:rPr lang="zh-TW" altLang="zh-TW" sz="4000" dirty="0"/>
              <a:t>）</a:t>
            </a:r>
            <a:r>
              <a:rPr lang="en-US" altLang="zh-TW" sz="4000" dirty="0"/>
              <a:t>=</a:t>
            </a:r>
            <a:r>
              <a:rPr lang="zh-TW" altLang="zh-TW" sz="4000" dirty="0"/>
              <a:t>受膏者，弥赛亚，君王，拯救者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dirty="0"/>
              <a:t>以色列人于主前</a:t>
            </a:r>
            <a:r>
              <a:rPr lang="en-US" altLang="zh-TW" sz="4000" dirty="0"/>
              <a:t>587</a:t>
            </a:r>
            <a:r>
              <a:rPr lang="zh-TW" altLang="zh-TW" sz="4000" dirty="0"/>
              <a:t>年亡国后，复国无期，散居犹太人亟亟等待的救世者、复国者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2737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/>
              <a:t>救世者</a:t>
            </a:r>
            <a:r>
              <a:rPr lang="en-US" altLang="zh-TW" sz="4800" b="1" dirty="0"/>
              <a:t>=</a:t>
            </a:r>
            <a:r>
              <a:rPr lang="zh-TW" altLang="en-US" sz="4800" b="1" dirty="0"/>
              <a:t>？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158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zh-TW" altLang="zh-TW" sz="4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4" y="1445813"/>
            <a:ext cx="3456384" cy="52709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2248160"/>
            <a:ext cx="8579296" cy="31765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4" y="391534"/>
            <a:ext cx="4145302" cy="63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dirty="0"/>
          </a:p>
          <a:p>
            <a:pPr marL="0" indent="0" algn="ctr">
              <a:buNone/>
            </a:pPr>
            <a:r>
              <a:rPr lang="zh-TW" altLang="zh-TW" sz="4400" dirty="0"/>
              <a:t>问题：</a:t>
            </a:r>
            <a:endParaRPr lang="en-US" altLang="zh-TW" sz="4400" dirty="0"/>
          </a:p>
          <a:p>
            <a:pPr marL="0" indent="0" algn="ctr">
              <a:buNone/>
            </a:pPr>
            <a:r>
              <a:rPr lang="zh-TW" altLang="zh-TW" sz="4400" dirty="0"/>
              <a:t>为何耶稣禁戒门徒</a:t>
            </a:r>
            <a:endParaRPr lang="en-US" altLang="zh-TW" sz="4400" dirty="0"/>
          </a:p>
          <a:p>
            <a:pPr marL="0" indent="0" algn="ctr">
              <a:buNone/>
            </a:pPr>
            <a:r>
              <a:rPr lang="zh-TW" altLang="zh-TW" sz="4400" dirty="0"/>
              <a:t>泄露祂基督的身分？</a:t>
            </a:r>
            <a:endParaRPr lang="en-US" altLang="zh-TW" sz="4400" dirty="0"/>
          </a:p>
          <a:p>
            <a:pPr marL="0" indent="0" algn="ctr">
              <a:buNone/>
            </a:pPr>
            <a:r>
              <a:rPr lang="zh-TW" altLang="en-US" sz="4400" dirty="0"/>
              <a:t>（「弥赛亚的秘密」）</a:t>
            </a:r>
          </a:p>
        </p:txBody>
      </p:sp>
    </p:spTree>
    <p:extLst>
      <p:ext uri="{BB962C8B-B14F-4D97-AF65-F5344CB8AC3E}">
        <p14:creationId xmlns:p14="http://schemas.microsoft.com/office/powerpoint/2010/main" val="39328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二、耶稣的道路（</a:t>
            </a:r>
            <a:r>
              <a:rPr lang="en-US" altLang="zh-TW" sz="4400" b="1" dirty="0"/>
              <a:t>31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zh-TW" sz="4000" dirty="0"/>
              <a:t>【</a:t>
            </a:r>
            <a:r>
              <a:rPr lang="zh-TW" altLang="zh-TW" sz="4000" dirty="0"/>
              <a:t>可</a:t>
            </a:r>
            <a:r>
              <a:rPr lang="en-US" altLang="zh-TW" sz="4000" dirty="0"/>
              <a:t>8.22—10.52】</a:t>
            </a:r>
            <a:r>
              <a:rPr lang="zh-TW" altLang="zh-TW" sz="4000" dirty="0"/>
              <a:t>这大段经文</a:t>
            </a:r>
            <a:r>
              <a:rPr lang="zh-HK" altLang="zh-TW" sz="4000" dirty="0"/>
              <a:t>包含三部分：</a:t>
            </a:r>
            <a:endParaRPr lang="en-US" altLang="zh-HK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4000" dirty="0" err="1"/>
              <a:t>i</a:t>
            </a:r>
            <a:r>
              <a:rPr lang="en-US" altLang="zh-TW" sz="4000" dirty="0"/>
              <a:t>. </a:t>
            </a:r>
            <a:r>
              <a:rPr lang="zh-TW" altLang="zh-TW" sz="4000" dirty="0"/>
              <a:t>耶稣</a:t>
            </a:r>
            <a:r>
              <a:rPr lang="zh-TW" altLang="en-US" sz="4000" dirty="0"/>
              <a:t>连续</a:t>
            </a:r>
            <a:r>
              <a:rPr lang="zh-TW" altLang="zh-TW" sz="4000" dirty="0"/>
              <a:t>三次</a:t>
            </a:r>
            <a:r>
              <a:rPr lang="zh-TW" altLang="en-US" sz="4000" dirty="0"/>
              <a:t>预言自己将受的</a:t>
            </a:r>
            <a:r>
              <a:rPr lang="zh-TW" altLang="zh-TW" sz="4000" dirty="0"/>
              <a:t>苦难：「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人子必须受许多的苦，被长老、祭司长，和文士弃绝，并且被杀，过三天复活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4000" dirty="0"/>
              <a:t>」</a:t>
            </a:r>
            <a:endParaRPr lang="en-US" altLang="zh-TW" sz="4000" dirty="0"/>
          </a:p>
          <a:p>
            <a:pPr marL="342900" lvl="1" indent="0" algn="r">
              <a:buNone/>
            </a:pPr>
            <a:r>
              <a:rPr lang="zh-TW" altLang="zh-TW" sz="3200" dirty="0"/>
              <a:t>（</a:t>
            </a:r>
            <a:r>
              <a:rPr lang="zh-TW" altLang="en-US" sz="3200" dirty="0"/>
              <a:t>可</a:t>
            </a:r>
            <a:r>
              <a:rPr lang="en-US" altLang="zh-TW" sz="3200" dirty="0"/>
              <a:t>8.31</a:t>
            </a:r>
            <a:r>
              <a:rPr lang="zh-TW" altLang="zh-TW" sz="3200" dirty="0"/>
              <a:t>；</a:t>
            </a:r>
            <a:r>
              <a:rPr lang="en-US" altLang="zh-TW" sz="3200" dirty="0"/>
              <a:t>9.31</a:t>
            </a:r>
            <a:r>
              <a:rPr lang="zh-TW" altLang="zh-TW" sz="3200" dirty="0"/>
              <a:t>；</a:t>
            </a:r>
            <a:r>
              <a:rPr lang="en-US" altLang="zh-TW" sz="3200" dirty="0"/>
              <a:t>10.33-34</a:t>
            </a:r>
            <a:r>
              <a:rPr lang="zh-TW" altLang="zh-TW" sz="3200" dirty="0"/>
              <a:t>）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80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4400" b="1" dirty="0"/>
              <a:t>二、耶稣的道路（</a:t>
            </a:r>
            <a:r>
              <a:rPr lang="en-US" altLang="zh-TW" sz="4400" b="1" dirty="0"/>
              <a:t>32-33</a:t>
            </a:r>
            <a:r>
              <a:rPr lang="zh-TW" altLang="en-US" sz="4400" b="1" dirty="0"/>
              <a:t>节</a:t>
            </a:r>
            <a:r>
              <a:rPr lang="zh-TW" altLang="zh-TW" sz="4400" b="1" dirty="0"/>
              <a:t>）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4000" baseline="30000" dirty="0"/>
              <a:t>32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耶稣明明地说这话，彼得就拉着他，</a:t>
            </a:r>
            <a:r>
              <a:rPr lang="zh-TW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劝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4000" dirty="0">
                <a:latin typeface="+mn-ea"/>
              </a:rPr>
              <a:t>和修：</a:t>
            </a:r>
            <a:r>
              <a:rPr lang="zh-TW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责备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）他。</a:t>
            </a:r>
            <a:r>
              <a:rPr lang="en-US" altLang="zh-TW" sz="4000" baseline="30000" dirty="0"/>
              <a:t>33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耶稣转过来，看着门徒，就</a:t>
            </a:r>
            <a:r>
              <a:rPr lang="zh-TW" altLang="zh-TW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责备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彼得说…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4000" dirty="0"/>
              <a:t>问题：彼得为何</a:t>
            </a:r>
            <a:r>
              <a:rPr lang="zh-TW" altLang="zh-TW" sz="4000" dirty="0">
                <a:solidFill>
                  <a:srgbClr val="FF0000"/>
                </a:solidFill>
              </a:rPr>
              <a:t>责备</a:t>
            </a:r>
            <a:r>
              <a:rPr lang="zh-TW" altLang="zh-TW" sz="4000" dirty="0"/>
              <a:t>耶稣？耶稣为何</a:t>
            </a:r>
            <a:r>
              <a:rPr lang="zh-TW" altLang="zh-TW" sz="4000" dirty="0">
                <a:solidFill>
                  <a:srgbClr val="FF0000"/>
                </a:solidFill>
              </a:rPr>
              <a:t>责备</a:t>
            </a:r>
            <a:r>
              <a:rPr lang="zh-TW" altLang="zh-TW" sz="4000" dirty="0"/>
              <a:t>彼得？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/>
              <a:t>十架神学</a:t>
            </a:r>
            <a:r>
              <a:rPr lang="en-US" altLang="zh-TW" sz="4000" dirty="0"/>
              <a:t>vs</a:t>
            </a:r>
            <a:r>
              <a:rPr lang="zh-TW" altLang="en-US" sz="4000" dirty="0"/>
              <a:t>荣耀神学（成功神学）</a:t>
            </a:r>
            <a:endParaRPr lang="zh-TW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9246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latin typeface="+mn-lt"/>
              </a:rPr>
              <a:t>【</a:t>
            </a:r>
            <a:r>
              <a:rPr lang="zh-TW" altLang="zh-TW" sz="4000" b="1" dirty="0">
                <a:latin typeface="+mn-lt"/>
              </a:rPr>
              <a:t>可</a:t>
            </a:r>
            <a:r>
              <a:rPr lang="en-US" altLang="zh-TW" sz="4000" b="1" dirty="0">
                <a:latin typeface="+mn-lt"/>
              </a:rPr>
              <a:t>8.22—10.52】</a:t>
            </a:r>
            <a:r>
              <a:rPr lang="zh-TW" altLang="en-US" sz="4000" b="1" dirty="0">
                <a:latin typeface="+mn-lt"/>
              </a:rPr>
              <a:t>當中的</a:t>
            </a:r>
            <a:r>
              <a:rPr lang="zh-HK" altLang="zh-TW" sz="4000" b="1" dirty="0">
                <a:latin typeface="+mn-lt"/>
              </a:rPr>
              <a:t>三部分</a:t>
            </a:r>
            <a:endParaRPr lang="zh-TW" altLang="en-US" sz="36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4000" dirty="0" err="1"/>
              <a:t>i</a:t>
            </a:r>
            <a:r>
              <a:rPr lang="en-US" altLang="zh-TW" sz="4000" dirty="0"/>
              <a:t>. </a:t>
            </a:r>
            <a:r>
              <a:rPr lang="zh-TW" altLang="en-US" sz="4000" dirty="0"/>
              <a:t>耶穌</a:t>
            </a:r>
            <a:r>
              <a:rPr lang="zh-TW" altLang="zh-TW" sz="4000" dirty="0"/>
              <a:t>三次苦难宣告</a:t>
            </a:r>
            <a:r>
              <a:rPr lang="zh-TW" altLang="en-US" sz="4000" dirty="0"/>
              <a:t>（十架神学）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4000" dirty="0"/>
              <a:t>ii. </a:t>
            </a:r>
            <a:r>
              <a:rPr lang="zh-TW" altLang="en-US" sz="4000" dirty="0"/>
              <a:t>換來</a:t>
            </a:r>
            <a:r>
              <a:rPr lang="zh-TW" altLang="zh-TW" sz="4000" dirty="0"/>
              <a:t>门徒</a:t>
            </a:r>
            <a:r>
              <a:rPr lang="zh-TW" altLang="en-US" sz="4000" dirty="0"/>
              <a:t>三次</a:t>
            </a:r>
            <a:r>
              <a:rPr lang="zh-TW" altLang="zh-TW" sz="4000" dirty="0"/>
              <a:t>误解</a:t>
            </a:r>
            <a:r>
              <a:rPr lang="zh-TW" altLang="en-US" sz="4000" dirty="0"/>
              <a:t>（荣耀神学）</a:t>
            </a:r>
            <a:endParaRPr lang="en-US" altLang="zh-TW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>
                <a:sym typeface="Wingdings 2"/>
              </a:rPr>
              <a:t></a:t>
            </a:r>
            <a:r>
              <a:rPr lang="zh-TW" altLang="zh-TW" sz="4000" dirty="0"/>
              <a:t>彼得责备耶稣</a:t>
            </a:r>
            <a:endParaRPr lang="en-US" altLang="zh-TW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>
                <a:sym typeface="Wingdings 2"/>
              </a:rPr>
              <a:t></a:t>
            </a:r>
            <a:r>
              <a:rPr lang="zh-TW" altLang="zh-TW" sz="4000" dirty="0"/>
              <a:t>门徒争论谁为大</a:t>
            </a:r>
            <a:endParaRPr lang="en-US" altLang="zh-TW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>
                <a:sym typeface="Wingdings 2"/>
              </a:rPr>
              <a:t></a:t>
            </a:r>
            <a:r>
              <a:rPr lang="zh-TW" altLang="zh-TW" sz="4000" dirty="0"/>
              <a:t>雅各</a:t>
            </a:r>
            <a:r>
              <a:rPr lang="zh-TW" altLang="en-US" sz="4000" dirty="0"/>
              <a:t>、</a:t>
            </a:r>
            <a:r>
              <a:rPr lang="zh-TW" altLang="zh-TW" sz="4000" dirty="0"/>
              <a:t>约翰祈求耶稣在得荣耀</a:t>
            </a:r>
            <a:r>
              <a:rPr lang="zh-TW" altLang="en-US" sz="4000" dirty="0"/>
              <a:t>（作王）</a:t>
            </a:r>
            <a:r>
              <a:rPr lang="zh-TW" altLang="zh-TW" sz="4000" dirty="0"/>
              <a:t>后坐在祂的右边和左边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8396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【</a:t>
            </a:r>
            <a:r>
              <a:rPr lang="zh-TW" altLang="zh-TW" sz="4000" b="1" dirty="0"/>
              <a:t>可</a:t>
            </a:r>
            <a:r>
              <a:rPr lang="en-US" altLang="zh-TW" sz="4000" b="1" dirty="0"/>
              <a:t>8.22—10.52】</a:t>
            </a:r>
            <a:r>
              <a:rPr lang="zh-TW" altLang="en-US" sz="4000" b="1" dirty="0"/>
              <a:t>當中的</a:t>
            </a:r>
            <a:r>
              <a:rPr lang="zh-HK" altLang="zh-TW" sz="4000" b="1" dirty="0"/>
              <a:t>三部分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72816"/>
            <a:ext cx="8191822" cy="460851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l"/>
            </a:pPr>
            <a:r>
              <a:rPr lang="en-US" altLang="zh-TW" sz="4000" dirty="0"/>
              <a:t>iii. </a:t>
            </a:r>
            <a:r>
              <a:rPr lang="zh-TW" altLang="en-US" sz="4000" dirty="0"/>
              <a:t>接着三次</a:t>
            </a:r>
            <a:r>
              <a:rPr lang="zh-TW" altLang="zh-TW" sz="4000" dirty="0"/>
              <a:t>关于跟随主的教训</a:t>
            </a:r>
            <a:endParaRPr lang="en-US" altLang="zh-TW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600" dirty="0">
                <a:sym typeface="Wingdings 2" panose="05020102010507070707" pitchFamily="18" charset="2"/>
              </a:rPr>
              <a:t></a:t>
            </a:r>
            <a:r>
              <a:rPr lang="zh-TW" altLang="en-US" sz="3600" dirty="0"/>
              <a:t>背起十字架跟从主（</a:t>
            </a:r>
            <a:r>
              <a:rPr lang="en-US" altLang="zh-TW" sz="3600" dirty="0"/>
              <a:t>8:34</a:t>
            </a:r>
            <a:r>
              <a:rPr lang="zh-TW" altLang="en-US" sz="3600" dirty="0"/>
              <a:t>）</a:t>
            </a:r>
            <a:endParaRPr lang="en-US" altLang="zh-TW" sz="3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600" dirty="0">
                <a:sym typeface="Wingdings 2" panose="05020102010507070707" pitchFamily="18" charset="2"/>
              </a:rPr>
              <a:t></a:t>
            </a:r>
            <a:r>
              <a:rPr lang="zh-TW" altLang="en-US" sz="3600" dirty="0"/>
              <a:t>谁愿为首，必在众人的末后，作众人的用人</a:t>
            </a:r>
            <a:r>
              <a:rPr lang="zh-TW" altLang="en-US" sz="3600" dirty="0">
                <a:cs typeface="Times New Roman" panose="02020603050405020304" pitchFamily="18" charset="0"/>
              </a:rPr>
              <a:t>→接待微小的（</a:t>
            </a:r>
            <a:r>
              <a:rPr lang="en-US" altLang="zh-TW" sz="3600" dirty="0">
                <a:cs typeface="Times New Roman" panose="02020603050405020304" pitchFamily="18" charset="0"/>
              </a:rPr>
              <a:t>9:35, 37</a:t>
            </a:r>
            <a:r>
              <a:rPr lang="zh-TW" altLang="en-US" sz="3600" dirty="0">
                <a:cs typeface="Times New Roman" panose="02020603050405020304" pitchFamily="18" charset="0"/>
              </a:rPr>
              <a:t>）</a:t>
            </a:r>
            <a:endParaRPr lang="en-US" altLang="zh-TW" sz="3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3600" dirty="0">
                <a:sym typeface="Wingdings 2" panose="05020102010507070707" pitchFamily="18" charset="2"/>
              </a:rPr>
              <a:t></a:t>
            </a:r>
            <a:r>
              <a:rPr lang="zh-TW" altLang="en-US" sz="3600" dirty="0"/>
              <a:t>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非以役人，乃役于人</a:t>
            </a:r>
            <a:r>
              <a:rPr lang="zh-TW" altLang="en-US" sz="3600" dirty="0"/>
              <a:t>」（</a:t>
            </a:r>
            <a:r>
              <a:rPr lang="en-US" altLang="zh-TW" sz="3600" dirty="0"/>
              <a:t>=</a:t>
            </a:r>
            <a:r>
              <a:rPr lang="zh-TW" altLang="en-US" sz="3600" dirty="0"/>
              <a:t>香港许多基督教中小学的校训，来自</a:t>
            </a:r>
            <a:r>
              <a:rPr lang="en-US" altLang="zh-TW" sz="3600" dirty="0"/>
              <a:t>10:45[</a:t>
            </a:r>
            <a:r>
              <a:rPr lang="zh-HK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不是要受人的服事，乃是要服事人</a:t>
            </a:r>
            <a:r>
              <a:rPr lang="zh-HK" altLang="en-US" sz="3600" dirty="0"/>
              <a:t> </a:t>
            </a:r>
            <a:r>
              <a:rPr lang="en-US" altLang="zh-TW" sz="3600" dirty="0"/>
              <a:t>]</a:t>
            </a:r>
            <a:r>
              <a:rPr lang="zh-TW" altLang="en-US" sz="3600" dirty="0"/>
              <a:t>的文理和合本）</a:t>
            </a:r>
            <a:endParaRPr lang="zh-TW" altLang="en-US" sz="3700" dirty="0"/>
          </a:p>
        </p:txBody>
      </p:sp>
    </p:spTree>
    <p:extLst>
      <p:ext uri="{BB962C8B-B14F-4D97-AF65-F5344CB8AC3E}">
        <p14:creationId xmlns:p14="http://schemas.microsoft.com/office/powerpoint/2010/main" val="14349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Bildschirmpräsentation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標楷體</vt:lpstr>
      <vt:lpstr>新細明體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讲题：「耶稣你是谁？」 经文：可8.27-38</vt:lpstr>
      <vt:lpstr>引言</vt:lpstr>
      <vt:lpstr>一、耶稣是主基督（27-30节）</vt:lpstr>
      <vt:lpstr>救世者=？</vt:lpstr>
      <vt:lpstr>PowerPoint-Präsentation</vt:lpstr>
      <vt:lpstr>二、耶稣的道路（31节）</vt:lpstr>
      <vt:lpstr>二、耶稣的道路（32-33节）</vt:lpstr>
      <vt:lpstr>【可8.22—10.52】當中的三部分</vt:lpstr>
      <vt:lpstr>【可8.22—10.52】當中的三部分</vt:lpstr>
      <vt:lpstr>【可8.22—10.52】在开始和结束，分别记载耶稣医治两个瞎子的故事</vt:lpstr>
      <vt:lpstr>PowerPoint-Präsentation</vt:lpstr>
      <vt:lpstr>PowerPoint-Präsentation</vt:lpstr>
      <vt:lpstr>三、门徒的道路（34节）</vt:lpstr>
      <vt:lpstr>PowerPoint-Präsentation</vt:lpstr>
      <vt:lpstr>为何要和「己」划清界线？</vt:lpstr>
      <vt:lpstr>「周处除三害」</vt:lpstr>
      <vt:lpstr>三、门徒的道路（35节）</vt:lpstr>
      <vt:lpstr>生命的悖论（paradox）</vt:lpstr>
      <vt:lpstr>PowerPoint-Präsentation</vt:lpstr>
      <vt:lpstr>三、门徒的道路（36-37节）</vt:lpstr>
      <vt:lpstr>结語</vt:lpstr>
      <vt:lpstr>PowerPoint-Präsentation</vt:lpstr>
      <vt:lpstr>PowerPoint-Präsentation</vt:lpstr>
      <vt:lpstr>PowerPoint-Präsentation</vt:lpstr>
      <vt:lpstr>结語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讲题：「耶稣你是谁？」 经文：可8.27-38</dc:title>
  <dc:creator>Dongdong Hu</dc:creator>
  <cp:lastModifiedBy>Dongdong Hu</cp:lastModifiedBy>
  <cp:revision>1</cp:revision>
  <dcterms:created xsi:type="dcterms:W3CDTF">2017-11-19T00:34:36Z</dcterms:created>
  <dcterms:modified xsi:type="dcterms:W3CDTF">2017-11-19T00:35:40Z</dcterms:modified>
</cp:coreProperties>
</file>