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0" r:id="rId3"/>
    <p:sldId id="264" r:id="rId4"/>
    <p:sldId id="285" r:id="rId5"/>
    <p:sldId id="269" r:id="rId6"/>
    <p:sldId id="272" r:id="rId7"/>
    <p:sldId id="271" r:id="rId8"/>
    <p:sldId id="270" r:id="rId9"/>
    <p:sldId id="268" r:id="rId10"/>
    <p:sldId id="300" r:id="rId11"/>
    <p:sldId id="276" r:id="rId12"/>
    <p:sldId id="275" r:id="rId13"/>
    <p:sldId id="294" r:id="rId14"/>
    <p:sldId id="295" r:id="rId15"/>
    <p:sldId id="296" r:id="rId16"/>
    <p:sldId id="278" r:id="rId17"/>
    <p:sldId id="283" r:id="rId18"/>
    <p:sldId id="287" r:id="rId19"/>
    <p:sldId id="288" r:id="rId20"/>
    <p:sldId id="297" r:id="rId21"/>
    <p:sldId id="298" r:id="rId22"/>
    <p:sldId id="299" r:id="rId23"/>
    <p:sldId id="279" r:id="rId24"/>
    <p:sldId id="286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216" autoAdjust="0"/>
  </p:normalViewPr>
  <p:slideViewPr>
    <p:cSldViewPr snapToGrid="0">
      <p:cViewPr varScale="1">
        <p:scale>
          <a:sx n="69" d="100"/>
          <a:sy n="69" d="100"/>
        </p:scale>
        <p:origin x="-7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7710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5632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2066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057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1000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0502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260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5605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2361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8689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7016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C161A-941B-4BE0-9A8B-641E9DA9F2B4}" type="datetimeFigureOut">
              <a:rPr lang="en-CA" smtClean="0"/>
              <a:pPr/>
              <a:t>2017-10-17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406B-6A55-40ED-8ED1-A1F543B0F9E6}" type="slidenum">
              <a:rPr lang="en-CA" smtClean="0"/>
              <a:pPr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2451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2192000" cy="69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8124" y="1428342"/>
            <a:ext cx="103797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/>
              <a:t>受神委</a:t>
            </a:r>
            <a:r>
              <a:rPr lang="zh-CN" altLang="en-US" sz="8800" b="1" dirty="0" smtClean="0"/>
              <a:t>托</a:t>
            </a:r>
            <a:r>
              <a:rPr lang="zh-TW" altLang="en-US" sz="8800" dirty="0" smtClean="0"/>
              <a:t>、</a:t>
            </a:r>
            <a:r>
              <a:rPr lang="zh-CN" altLang="en-US" sz="8800" b="1" dirty="0" smtClean="0"/>
              <a:t>当</a:t>
            </a:r>
            <a:r>
              <a:rPr lang="zh-CN" altLang="en-US" sz="8800" b="1" dirty="0"/>
              <a:t>尽本份</a:t>
            </a:r>
            <a:endParaRPr lang="en-CA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53332" y="3628776"/>
            <a:ext cx="76758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经文</a:t>
            </a:r>
            <a:r>
              <a:rPr lang="en-US" altLang="zh-CN" sz="4000" dirty="0"/>
              <a:t>:  </a:t>
            </a:r>
            <a:r>
              <a:rPr lang="zh-CN" altLang="en-US" sz="4000" dirty="0"/>
              <a:t>撒母耳记上第一章  </a:t>
            </a:r>
            <a:r>
              <a:rPr lang="en-US" altLang="zh-CN" sz="4000" dirty="0" smtClean="0"/>
              <a:t>21-28</a:t>
            </a:r>
          </a:p>
          <a:p>
            <a:endParaRPr lang="en-US" altLang="zh-CN" sz="20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dirty="0" smtClean="0"/>
              <a:t>钥</a:t>
            </a:r>
            <a:r>
              <a:rPr lang="zh-CN" altLang="en-US" sz="4000" dirty="0"/>
              <a:t>节</a:t>
            </a:r>
            <a:r>
              <a:rPr lang="en-US" altLang="zh-CN" sz="4000" dirty="0"/>
              <a:t>:  </a:t>
            </a:r>
            <a:r>
              <a:rPr lang="zh-CN" altLang="en-US" sz="4000" dirty="0"/>
              <a:t>撒母耳记上第一章  </a:t>
            </a:r>
            <a:r>
              <a:rPr lang="en-US" altLang="zh-CN" sz="4000" dirty="0"/>
              <a:t>28</a:t>
            </a:r>
            <a:r>
              <a:rPr lang="zh-CN" altLang="en-US" sz="4000" dirty="0"/>
              <a:t>节</a:t>
            </a:r>
            <a:endParaRPr lang="en-CA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4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4"/>
            <a:ext cx="12192000" cy="68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" y="167366"/>
            <a:ext cx="7058025" cy="65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2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6"/>
            <a:ext cx="12192000" cy="68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nnah and elkanah in the bi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65" y="596348"/>
            <a:ext cx="7765223" cy="58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6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4388"/>
            <a:ext cx="12192000" cy="69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9922" y="2016131"/>
            <a:ext cx="11049000" cy="329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zh-CN" altLang="en-US" sz="4000" dirty="0"/>
              <a:t>作虔诚父母的榜样 </a:t>
            </a:r>
            <a:r>
              <a:rPr lang="en-US" altLang="zh-CN" sz="4000" dirty="0"/>
              <a:t>(</a:t>
            </a:r>
            <a:r>
              <a:rPr lang="zh-CN" altLang="en-US" sz="4000" dirty="0"/>
              <a:t>夫妻关系</a:t>
            </a:r>
            <a:r>
              <a:rPr lang="en-US" altLang="zh-CN" sz="4000" dirty="0" smtClean="0"/>
              <a:t>)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CA" sz="4000" b="1" dirty="0">
              <a:latin typeface="+mn-ea"/>
              <a:cs typeface="Helvetica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zh-CN" altLang="en-US" sz="4000" dirty="0"/>
              <a:t>成为儿女们的生命导师 </a:t>
            </a:r>
            <a:r>
              <a:rPr lang="en-US" altLang="zh-CN" sz="4000" dirty="0"/>
              <a:t>(</a:t>
            </a:r>
            <a:r>
              <a:rPr lang="zh-CN" altLang="en-US" sz="4000" dirty="0"/>
              <a:t>父母子女关系</a:t>
            </a:r>
            <a:r>
              <a:rPr lang="en-US" altLang="zh-CN" sz="4000" dirty="0" smtClean="0"/>
              <a:t>)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endParaRPr lang="en-CA" sz="4000" b="1" dirty="0">
              <a:latin typeface="+mn-ea"/>
              <a:cs typeface="Helvetica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zh-CN" altLang="en-US" sz="4000" dirty="0"/>
              <a:t>对神作过报恩的人 </a:t>
            </a:r>
            <a:r>
              <a:rPr lang="en-US" altLang="zh-CN" sz="4000" dirty="0"/>
              <a:t>(</a:t>
            </a:r>
            <a:r>
              <a:rPr lang="zh-CN" altLang="en-US" sz="4000" dirty="0"/>
              <a:t>与神的关系</a:t>
            </a:r>
            <a:r>
              <a:rPr lang="en-US" altLang="zh-CN" sz="4000" dirty="0"/>
              <a:t>)</a:t>
            </a:r>
            <a:endParaRPr lang="en-CA" sz="4000" dirty="0">
              <a:latin typeface="+mn-ea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6372" y="708873"/>
            <a:ext cx="6599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受神委</a:t>
            </a:r>
            <a:r>
              <a:rPr lang="zh-CN" altLang="en-US" sz="5400" b="1" dirty="0" smtClean="0"/>
              <a:t>托</a:t>
            </a:r>
            <a:r>
              <a:rPr lang="zh-TW" altLang="en-US" sz="5400" dirty="0" smtClean="0"/>
              <a:t>、</a:t>
            </a:r>
            <a:r>
              <a:rPr lang="zh-CN" altLang="en-US" sz="5400" b="1" dirty="0" smtClean="0"/>
              <a:t>当</a:t>
            </a:r>
            <a:r>
              <a:rPr lang="zh-CN" altLang="en-US" sz="5400" b="1" dirty="0"/>
              <a:t>尽本份</a:t>
            </a: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xmlns="" val="12464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3249" y="314688"/>
            <a:ext cx="8209722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zh-CN" altLang="en-US" sz="4800" dirty="0"/>
              <a:t>作虔诚父母的榜</a:t>
            </a:r>
            <a:r>
              <a:rPr lang="zh-CN" altLang="en-US" sz="4800" dirty="0" smtClean="0"/>
              <a:t>样</a:t>
            </a:r>
            <a:endParaRPr lang="en-CA" altLang="zh-CN" sz="48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CA" altLang="zh-TW" sz="2400" dirty="0" smtClean="0">
              <a:solidFill>
                <a:srgbClr val="222222"/>
              </a:solidFill>
              <a:latin typeface="MingLiU" panose="02020509000000000000" pitchFamily="49" charset="-120"/>
              <a:ea typeface="MingLiU" panose="02020509000000000000" pitchFamily="49" charset="-12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zh-TW" altLang="en-US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 </a:t>
            </a:r>
            <a:r>
              <a:rPr lang="zh-TW" altLang="en-US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Microsoft JhengHei" panose="020B0604030504040204" pitchFamily="34" charset="-120"/>
              </a:rPr>
              <a:t>   </a:t>
            </a:r>
            <a:r>
              <a:rPr lang="en-CA" altLang="zh-TW" sz="4800" dirty="0" err="1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Microsoft JhengHei" panose="020B0604030504040204" pitchFamily="34" charset="-120"/>
              </a:rPr>
              <a:t>i</a:t>
            </a:r>
            <a:r>
              <a:rPr lang="en-CA" altLang="zh-TW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Microsoft JhengHei" panose="020B0604030504040204" pitchFamily="34" charset="-120"/>
              </a:rPr>
              <a:t>. </a:t>
            </a:r>
            <a:r>
              <a:rPr lang="zh-CN" altLang="en-US" sz="4800" dirty="0" smtClean="0"/>
              <a:t>虔</a:t>
            </a:r>
            <a:r>
              <a:rPr lang="zh-CN" altLang="en-US" sz="4800" dirty="0"/>
              <a:t>诚敬拜</a:t>
            </a:r>
            <a:r>
              <a:rPr lang="zh-CN" altLang="en-US" sz="4800" dirty="0" smtClean="0"/>
              <a:t>者</a:t>
            </a:r>
            <a:endParaRPr lang="en-CA" sz="4800" dirty="0">
              <a:latin typeface="MingLiU" panose="02020509000000000000" pitchFamily="49" charset="-120"/>
              <a:ea typeface="MingLiU" panose="02020509000000000000" pitchFamily="49" charset="-12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126" y="3603771"/>
            <a:ext cx="11187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aseline="30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19</a:t>
            </a:r>
            <a:r>
              <a:rPr lang="zh-TW" alt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全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家第二天早上起床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  <a:cs typeface="Malgun Gothic Semilight" panose="020B0502040204020203" pitchFamily="34" charset="-128"/>
              </a:rPr>
              <a:t>，</a:t>
            </a:r>
            <a:r>
              <a:rPr lang="zh-TW" altLang="en-US" sz="2800" b="1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再次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敬拜 耶和华</a:t>
            </a:r>
            <a:r>
              <a:rPr lang="zh-TW" alt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Malgun Gothic Semilight" panose="020B0502040204020203" pitchFamily="34" charset="-128"/>
              </a:rPr>
              <a:t>。</a:t>
            </a:r>
            <a:r>
              <a:rPr lang="zh-TW" alt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然后他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们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才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回</a:t>
            </a:r>
            <a:r>
              <a:rPr lang="zh-TW" alt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到</a:t>
            </a:r>
            <a:r>
              <a:rPr lang="zh-TW" altLang="en-US" sz="2800" u="sng" dirty="0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拉马</a:t>
            </a:r>
            <a:r>
              <a:rPr lang="zh-TW" alt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去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了</a:t>
            </a:r>
            <a:r>
              <a:rPr lang="zh-TW" alt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。</a:t>
            </a:r>
            <a:endParaRPr lang="en-CA" altLang="zh-TW" sz="2800" dirty="0" smtClean="0"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endParaRPr lang="en-CA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7850" y="2938897"/>
            <a:ext cx="8619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aseline="30000" dirty="0"/>
              <a:t>3 </a:t>
            </a:r>
            <a:r>
              <a:rPr lang="zh-CN" altLang="en-US" sz="2800" dirty="0"/>
              <a:t>这人每年从本城上到示罗，敬拜祭祀万军之耶和华。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1334799" y="233028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撒母耳记上</a:t>
            </a:r>
            <a:endParaRPr lang="en-CA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151" y="4713169"/>
            <a:ext cx="8053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一個孩子不可能找到上帝的父親，除非他在他的父親找到上帝</a:t>
            </a:r>
            <a:r>
              <a:rPr lang="zh-TW" altLang="en-US" sz="4000" b="1" dirty="0">
                <a:latin typeface="SimSun" panose="02010600030101010101" pitchFamily="2" charset="-122"/>
                <a:ea typeface="SimSun" panose="02010600030101010101" pitchFamily="2" charset="-122"/>
                <a:cs typeface="PMingLiU"/>
              </a:rPr>
              <a:t>。</a:t>
            </a:r>
            <a:endParaRPr lang="en-CA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2846"/>
            <a:ext cx="12192000" cy="69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3249" y="314688"/>
            <a:ext cx="8209722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zh-CN" altLang="en-US" sz="4800" dirty="0"/>
              <a:t>作虔诚父母的榜</a:t>
            </a:r>
            <a:r>
              <a:rPr lang="zh-CN" altLang="en-US" sz="4800" dirty="0" smtClean="0"/>
              <a:t>样</a:t>
            </a:r>
            <a:endParaRPr lang="en-CA" altLang="zh-CN" sz="48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zh-TW" altLang="en-US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 </a:t>
            </a:r>
            <a:r>
              <a:rPr lang="zh-TW" altLang="en-US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Microsoft JhengHei" panose="020B0604030504040204" pitchFamily="34" charset="-120"/>
              </a:rPr>
              <a:t>   </a:t>
            </a:r>
            <a:r>
              <a:rPr lang="en-CA" altLang="zh-TW" sz="2400" dirty="0" err="1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Microsoft JhengHei" panose="020B0604030504040204" pitchFamily="34" charset="-120"/>
              </a:rPr>
              <a:t>i</a:t>
            </a:r>
            <a:r>
              <a:rPr lang="en-CA" altLang="zh-TW" sz="24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Microsoft JhengHei" panose="020B0604030504040204" pitchFamily="34" charset="-120"/>
              </a:rPr>
              <a:t>. </a:t>
            </a:r>
            <a:r>
              <a:rPr lang="zh-CN" altLang="en-US" sz="2400" dirty="0" smtClean="0"/>
              <a:t>虔</a:t>
            </a:r>
            <a:r>
              <a:rPr lang="zh-CN" altLang="en-US" sz="2400" dirty="0"/>
              <a:t>诚敬拜</a:t>
            </a:r>
            <a:r>
              <a:rPr lang="zh-CN" altLang="en-US" sz="2400" dirty="0" smtClean="0"/>
              <a:t>者</a:t>
            </a:r>
            <a:endParaRPr lang="en-CA" altLang="zh-CN" sz="2400" dirty="0" smtClean="0"/>
          </a:p>
          <a:p>
            <a:pPr>
              <a:lnSpc>
                <a:spcPct val="107000"/>
              </a:lnSpc>
            </a:pPr>
            <a:r>
              <a:rPr lang="en-CA" altLang="zh-CN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   ii</a:t>
            </a:r>
            <a:r>
              <a:rPr lang="en-CA" altLang="zh-CN" sz="4800" dirty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. </a:t>
            </a:r>
            <a:r>
              <a:rPr lang="zh-CN" altLang="en-US" sz="4800" dirty="0"/>
              <a:t>表露真正的爱</a:t>
            </a:r>
            <a:endParaRPr lang="en-CA" altLang="zh-CN" sz="48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CA" sz="4800" dirty="0">
              <a:latin typeface="MingLiU" panose="02020509000000000000" pitchFamily="49" charset="-120"/>
              <a:ea typeface="MingLiU" panose="02020509000000000000" pitchFamily="49" charset="-12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018" y="2754643"/>
            <a:ext cx="10869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latin typeface="SimSun" panose="02010600030101010101" pitchFamily="2" charset="-122"/>
                <a:ea typeface="SimSun" panose="02010600030101010101" pitchFamily="2" charset="-122"/>
                <a:cs typeface="Leelawadee UI Semilight" panose="020B0402040204020203" pitchFamily="34" charset="-34"/>
              </a:rPr>
              <a:t>以利加拿愛哈拿，他對哈拿的愛，不只是藏在心裡</a:t>
            </a:r>
            <a:r>
              <a:rPr lang="en-US" sz="2600" dirty="0" err="1" smtClean="0">
                <a:latin typeface="SimSun" panose="02010600030101010101" pitchFamily="2" charset="-122"/>
                <a:ea typeface="SimSun" panose="02010600030101010101" pitchFamily="2" charset="-122"/>
                <a:cs typeface="Leelawadee UI Semilight" panose="020B0402040204020203" pitchFamily="34" charset="-34"/>
              </a:rPr>
              <a:t>，而是表現在行動裡</a:t>
            </a:r>
            <a:r>
              <a:rPr lang="en-US" sz="2600" dirty="0" smtClean="0">
                <a:latin typeface="SimSun" panose="02010600030101010101" pitchFamily="2" charset="-122"/>
                <a:ea typeface="SimSun" panose="02010600030101010101" pitchFamily="2" charset="-122"/>
                <a:cs typeface="Leelawadee UI Semilight" panose="020B0402040204020203" pitchFamily="34" charset="-34"/>
              </a:rPr>
              <a:t>。</a:t>
            </a:r>
            <a:endParaRPr lang="en-CA" sz="2600" dirty="0">
              <a:latin typeface="SimSun" panose="02010600030101010101" pitchFamily="2" charset="-122"/>
              <a:ea typeface="SimSun" panose="02010600030101010101" pitchFamily="2" charset="-122"/>
              <a:cs typeface="Leelawadee UI Semilight" panose="020B04020402040202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055" y="335845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  <a:cs typeface="Microsoft JhengHei" panose="020B0604030504040204" pitchFamily="34" charset="-120"/>
              </a:rPr>
              <a:t>公平的丈夫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JhengHei" panose="020B0604030504040204" pitchFamily="34" charset="-120"/>
              </a:rPr>
              <a:t> - 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第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节</a:t>
            </a:r>
            <a:endParaRPr lang="en-CA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7055" y="3881659"/>
            <a:ext cx="34163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爱她的丈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夫 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JhengHei" panose="020B0604030504040204" pitchFamily="34" charset="-120"/>
              </a:rPr>
              <a:t>- 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第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节</a:t>
            </a:r>
            <a:endParaRPr lang="en-CA" altLang="zh-CN" sz="28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CA" sz="2800" dirty="0"/>
          </a:p>
        </p:txBody>
      </p:sp>
      <p:sp>
        <p:nvSpPr>
          <p:cNvPr id="9" name="Rectangle 8"/>
          <p:cNvSpPr/>
          <p:nvPr/>
        </p:nvSpPr>
        <p:spPr>
          <a:xfrm>
            <a:off x="3247054" y="4380639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体贴的丈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夫 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JhengHei" panose="020B0604030504040204" pitchFamily="34" charset="-120"/>
              </a:rPr>
              <a:t>- 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第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节</a:t>
            </a:r>
            <a:endParaRPr lang="en-CA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625" y="5157079"/>
            <a:ext cx="8458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err="1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父亲能为自己的孩子所做最好的榜样</a:t>
            </a:r>
            <a:r>
              <a:rPr lang="en-US" sz="3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，</a:t>
            </a:r>
          </a:p>
          <a:p>
            <a:r>
              <a:rPr lang="en-US" sz="3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       </a:t>
            </a:r>
            <a:r>
              <a:rPr lang="en-US" sz="3800" dirty="0" err="1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就是</a:t>
            </a:r>
            <a:r>
              <a:rPr lang="en-US" sz="3800" b="1" dirty="0" err="1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爱他们的母亲</a:t>
            </a:r>
            <a:r>
              <a:rPr lang="en-US" sz="380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。</a:t>
            </a:r>
            <a:endParaRPr lang="en-CA" sz="3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4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5418"/>
            <a:ext cx="12192000" cy="69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3249" y="314688"/>
            <a:ext cx="8209722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zh-CN" altLang="en-US" sz="4800" dirty="0"/>
              <a:t>作虔诚父母的榜</a:t>
            </a:r>
            <a:r>
              <a:rPr lang="zh-CN" altLang="en-US" sz="4800" dirty="0" smtClean="0"/>
              <a:t>样</a:t>
            </a:r>
            <a:endParaRPr lang="en-CA" altLang="zh-CN" sz="48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zh-TW" altLang="en-US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 </a:t>
            </a:r>
            <a:r>
              <a:rPr lang="zh-TW" altLang="en-US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Microsoft JhengHei" panose="020B0604030504040204" pitchFamily="34" charset="-120"/>
              </a:rPr>
              <a:t>   </a:t>
            </a:r>
            <a:r>
              <a:rPr lang="en-CA" altLang="zh-TW" sz="2400" dirty="0" err="1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Microsoft JhengHei" panose="020B0604030504040204" pitchFamily="34" charset="-120"/>
              </a:rPr>
              <a:t>i</a:t>
            </a:r>
            <a:r>
              <a:rPr lang="en-CA" altLang="zh-TW" sz="24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Microsoft JhengHei" panose="020B0604030504040204" pitchFamily="34" charset="-120"/>
              </a:rPr>
              <a:t>. </a:t>
            </a:r>
            <a:r>
              <a:rPr lang="zh-CN" altLang="en-US" sz="2400" dirty="0" smtClean="0"/>
              <a:t>虔</a:t>
            </a:r>
            <a:r>
              <a:rPr lang="zh-CN" altLang="en-US" sz="2400" dirty="0"/>
              <a:t>诚敬拜</a:t>
            </a:r>
            <a:r>
              <a:rPr lang="zh-CN" altLang="en-US" sz="2400" dirty="0" smtClean="0"/>
              <a:t>者</a:t>
            </a:r>
            <a:endParaRPr lang="en-CA" altLang="zh-CN" sz="2400" dirty="0" smtClean="0"/>
          </a:p>
          <a:p>
            <a:pPr>
              <a:lnSpc>
                <a:spcPct val="107000"/>
              </a:lnSpc>
            </a:pPr>
            <a:r>
              <a:rPr lang="en-CA" altLang="zh-CN" sz="2400" dirty="0" smtClean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         ii</a:t>
            </a:r>
            <a:r>
              <a:rPr lang="en-CA" altLang="zh-CN" sz="2400" dirty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. 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表露真正的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爱</a:t>
            </a:r>
            <a:endParaRPr lang="en-CA" altLang="zh-CN" sz="2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7000"/>
              </a:lnSpc>
            </a:pPr>
            <a:r>
              <a:rPr lang="en-CA" sz="4800" dirty="0">
                <a:latin typeface="MingLiU" panose="02020509000000000000" pitchFamily="49" charset="-120"/>
                <a:ea typeface="MingLiU" panose="02020509000000000000" pitchFamily="49" charset="-120"/>
                <a:cs typeface="PMingLiU" panose="02020500000000000000" pitchFamily="18" charset="-120"/>
              </a:rPr>
              <a:t> </a:t>
            </a:r>
            <a:r>
              <a:rPr lang="en-US" sz="4800" dirty="0">
                <a:latin typeface="MingLiU" panose="02020509000000000000" pitchFamily="49" charset="-120"/>
                <a:ea typeface="MingLiU" panose="02020509000000000000" pitchFamily="49" charset="-120"/>
                <a:cs typeface="PMingLiU" panose="02020500000000000000" pitchFamily="18" charset="-120"/>
              </a:rPr>
              <a:t>iii. </a:t>
            </a:r>
            <a:r>
              <a:rPr lang="zh-CN" altLang="en-US" sz="4800" dirty="0"/>
              <a:t>持续的祷告生</a:t>
            </a:r>
            <a:r>
              <a:rPr lang="zh-CN" altLang="en-US" sz="4800" dirty="0" smtClean="0"/>
              <a:t>活</a:t>
            </a:r>
            <a:endParaRPr lang="en-CA" sz="4800" dirty="0">
              <a:latin typeface="MingLiU" panose="02020509000000000000" pitchFamily="49" charset="-120"/>
              <a:ea typeface="MingLiU" panose="02020509000000000000" pitchFamily="49" charset="-12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571" y="3843609"/>
            <a:ext cx="5213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12 </a:t>
            </a:r>
            <a:r>
              <a:rPr lang="zh-CN" altLang="en-US" sz="2800" u="sng" dirty="0">
                <a:latin typeface="SimSun" panose="02010600030101010101" pitchFamily="2" charset="-122"/>
                <a:ea typeface="SimSun" panose="02010600030101010101" pitchFamily="2" charset="-122"/>
              </a:rPr>
              <a:t>哈拿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在耶和华面前不住地祈祷</a:t>
            </a:r>
            <a:endParaRPr lang="en-CA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6547" y="3217046"/>
            <a:ext cx="7305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aseline="30000" dirty="0"/>
              <a:t>10 </a:t>
            </a:r>
            <a:r>
              <a:rPr lang="zh-CN" altLang="en-US" sz="2800" u="sng" dirty="0"/>
              <a:t>哈拿</a:t>
            </a:r>
            <a:r>
              <a:rPr lang="zh-CN" altLang="en-US" sz="2800" dirty="0"/>
              <a:t>心里愁苦，就痛痛哭泣，祈祷耶和华，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217714" y="4608124"/>
            <a:ext cx="921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父母都可以带着孩子一起来祷告，</a:t>
            </a:r>
            <a:r>
              <a:rPr lang="zh-CN" altLang="en-US" sz="3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让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孩子</a:t>
            </a:r>
            <a:r>
              <a:rPr lang="zh-CN" altLang="en-US" sz="3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可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以亲身经历神，在这个过程里面慢慢建立孩子的信</a:t>
            </a:r>
            <a:r>
              <a:rPr lang="zh-CN" altLang="en-US" sz="3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心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CA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7983"/>
            <a:ext cx="12192000" cy="70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7357" y="542775"/>
            <a:ext cx="783590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CA" altLang="zh-TW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2. </a:t>
            </a:r>
            <a:r>
              <a:rPr lang="zh-CN" altLang="en-US" sz="4800" dirty="0" smtClean="0"/>
              <a:t>成</a:t>
            </a:r>
            <a:r>
              <a:rPr lang="zh-CN" altLang="en-US" sz="4800" dirty="0"/>
              <a:t>为儿女们的生命导</a:t>
            </a:r>
            <a:r>
              <a:rPr lang="zh-CN" altLang="en-US" sz="4800" dirty="0" smtClean="0"/>
              <a:t>师</a:t>
            </a:r>
            <a:endParaRPr lang="en-CA" altLang="zh-CN" sz="48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CA" altLang="zh-CN" sz="24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zh-CN" altLang="en-US" sz="4800" dirty="0" smtClean="0"/>
              <a:t> </a:t>
            </a:r>
            <a:r>
              <a:rPr lang="zh-TW" altLang="en-US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   </a:t>
            </a:r>
            <a:r>
              <a:rPr lang="en-CA" altLang="zh-TW" sz="4800" dirty="0" err="1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i</a:t>
            </a:r>
            <a:r>
              <a:rPr lang="en-CA" altLang="zh-TW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. </a:t>
            </a:r>
            <a:r>
              <a:rPr lang="zh-CN" altLang="en-US" sz="4800" dirty="0" smtClean="0"/>
              <a:t>教</a:t>
            </a:r>
            <a:r>
              <a:rPr lang="zh-CN" altLang="en-US" sz="4800" dirty="0"/>
              <a:t>导神的</a:t>
            </a:r>
            <a:r>
              <a:rPr lang="zh-CN" altLang="en-US" sz="4800" dirty="0" smtClean="0"/>
              <a:t>话</a:t>
            </a:r>
            <a:r>
              <a:rPr lang="en-CA" altLang="zh-TW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  </a:t>
            </a:r>
            <a:endParaRPr lang="en-CA" sz="48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1592" y="2820501"/>
            <a:ext cx="754743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撒母</a:t>
            </a:r>
            <a:r>
              <a:rPr lang="zh-CN" alt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耳 </a:t>
            </a:r>
            <a:r>
              <a:rPr lang="en-CA" altLang="zh-CN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神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仆人的典范</a:t>
            </a:r>
            <a:endParaRPr lang="en-CA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CA" altLang="zh-CN" sz="20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 祭司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 先知</a:t>
            </a:r>
            <a:endParaRPr lang="en-CA" altLang="zh-CN" sz="3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3600" dirty="0" smtClean="0"/>
              <a:t>    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士師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 始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创了先知学</a:t>
            </a:r>
            <a:r>
              <a:rPr lang="zh-CN" alt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校</a:t>
            </a:r>
            <a:r>
              <a:rPr lang="zh-CN" altLang="en-US" dirty="0"/>
              <a:t/>
            </a:r>
            <a:br>
              <a:rPr lang="zh-CN" altLang="en-US" dirty="0"/>
            </a:b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08174" y="3753467"/>
            <a:ext cx="3890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DFKai-SB"/>
              </a:rPr>
              <a:t>能辨善惡</a:t>
            </a:r>
            <a:endParaRPr lang="en-CA" sz="7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3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2230"/>
            <a:ext cx="12192000" cy="70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17 Ways Your Kids Will Encounter Challenges to Their Fait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71" y="819273"/>
            <a:ext cx="6963229" cy="50299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778709" y="348342"/>
            <a:ext cx="3450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没有</a:t>
            </a:r>
            <a:r>
              <a:rPr lang="zh-CN" altLang="en-US" sz="7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en-CA" altLang="zh-CN" sz="7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!</a:t>
            </a:r>
            <a:endParaRPr lang="en-CA" sz="7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8710" y="1910299"/>
            <a:ext cx="5049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不要相信你听到的一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切</a:t>
            </a:r>
            <a:r>
              <a:rPr lang="en-CA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!</a:t>
            </a:r>
            <a:endParaRPr lang="en-CA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3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8890"/>
            <a:ext cx="12192000" cy="7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71" y="290284"/>
            <a:ext cx="8080829" cy="54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471" y="595086"/>
            <a:ext cx="4853215" cy="27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085" y="-174172"/>
            <a:ext cx="5408385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784" y="3331028"/>
            <a:ext cx="7748816" cy="352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457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6320"/>
            <a:ext cx="12192000" cy="69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1828" y="1320799"/>
            <a:ext cx="6937828" cy="5203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229" y="-232434"/>
            <a:ext cx="6371771" cy="4778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031" y="674720"/>
            <a:ext cx="4830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自豪，</a:t>
            </a:r>
            <a:r>
              <a:rPr lang="zh-CN" altLang="en-US" sz="2000" b="1" dirty="0"/>
              <a:t>多元</a:t>
            </a:r>
            <a:r>
              <a:rPr lang="zh-CN" altLang="en-US" sz="2000" b="1" dirty="0" smtClean="0"/>
              <a:t>化，团</a:t>
            </a:r>
            <a:r>
              <a:rPr lang="zh-CN" altLang="en-US" sz="2000" b="1" dirty="0"/>
              <a:t>结，接纳，</a:t>
            </a:r>
            <a:r>
              <a:rPr lang="zh-CN" altLang="en-US" sz="2000" b="1" dirty="0" smtClean="0"/>
              <a:t>爱</a:t>
            </a:r>
            <a:r>
              <a:rPr lang="zh-CN" altLang="en-US" sz="2000" b="1" dirty="0"/>
              <a:t>心</a:t>
            </a:r>
            <a:r>
              <a:rPr lang="zh-CN" altLang="en-US" sz="2000" b="1" dirty="0" smtClean="0"/>
              <a:t>，平</a:t>
            </a:r>
            <a:r>
              <a:rPr lang="zh-CN" altLang="en-US" sz="2000" b="1" dirty="0"/>
              <a:t>等</a:t>
            </a:r>
            <a:endParaRPr lang="en-CA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8868" y="-346293"/>
            <a:ext cx="7434263" cy="74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354"/>
            <a:ext cx="12192000" cy="69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5847" y="1195541"/>
            <a:ext cx="4504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/>
              <a:t>撒母耳记上 </a:t>
            </a:r>
            <a:r>
              <a:rPr lang="en-US" altLang="zh-CN" sz="4800" b="1" dirty="0"/>
              <a:t>1:28</a:t>
            </a:r>
            <a:endParaRPr lang="en-US" altLang="zh-TW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1397000" y="2418958"/>
            <a:ext cx="10121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/>
              <a:t>所以，我将这孩子归于耶和华，使他终身归于耶和华。于是</a:t>
            </a:r>
            <a:r>
              <a:rPr lang="zh-CN" altLang="en-US" sz="5400" dirty="0" smtClean="0"/>
              <a:t>在</a:t>
            </a:r>
            <a:endParaRPr lang="en-CA" altLang="zh-CN" sz="5400" dirty="0" smtClean="0"/>
          </a:p>
          <a:p>
            <a:r>
              <a:rPr lang="zh-CN" altLang="en-US" sz="5400" dirty="0" smtClean="0"/>
              <a:t>那</a:t>
            </a:r>
            <a:r>
              <a:rPr lang="zh-CN" altLang="en-US" sz="5400" dirty="0"/>
              <a:t>里敬拜耶和华。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xmlns="" val="19562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9926"/>
            <a:ext cx="12192000" cy="6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1871" y="339575"/>
            <a:ext cx="7835900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CA" altLang="zh-TW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2. </a:t>
            </a:r>
            <a:r>
              <a:rPr lang="zh-CN" altLang="en-US" sz="4800" dirty="0" smtClean="0"/>
              <a:t>成</a:t>
            </a:r>
            <a:r>
              <a:rPr lang="zh-CN" altLang="en-US" sz="4800" dirty="0"/>
              <a:t>为儿女们的生命导</a:t>
            </a:r>
            <a:r>
              <a:rPr lang="zh-CN" altLang="en-US" sz="4800" dirty="0" smtClean="0"/>
              <a:t>师</a:t>
            </a:r>
            <a:endParaRPr lang="en-CA" altLang="zh-CN" sz="48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zh-CN" altLang="en-US" sz="4800" dirty="0" smtClean="0"/>
              <a:t> </a:t>
            </a:r>
            <a:r>
              <a:rPr lang="zh-TW" altLang="en-US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   </a:t>
            </a:r>
            <a:r>
              <a:rPr lang="en-CA" altLang="zh-TW" sz="2400" dirty="0" err="1" smtClean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i</a:t>
            </a:r>
            <a:r>
              <a:rPr lang="en-CA" altLang="zh-TW" sz="2400" dirty="0" smtClean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. 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教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导神的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话</a:t>
            </a:r>
            <a:endParaRPr lang="en-CA" altLang="zh-CN" sz="2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22222"/>
              </a:buClr>
              <a:buSzPts val="950"/>
            </a:pPr>
            <a:r>
              <a:rPr lang="en-CA" altLang="zh-TW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  ii. </a:t>
            </a:r>
            <a:r>
              <a:rPr lang="zh-CN" altLang="en-US" sz="4800" dirty="0" smtClean="0"/>
              <a:t>带</a:t>
            </a:r>
            <a:r>
              <a:rPr lang="zh-CN" altLang="en-US" sz="4800" dirty="0"/>
              <a:t>领儿女相信</a:t>
            </a:r>
            <a:r>
              <a:rPr lang="zh-CN" altLang="en-US" sz="4800" dirty="0" smtClean="0"/>
              <a:t>主</a:t>
            </a:r>
            <a:r>
              <a:rPr lang="en-US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endParaRPr lang="en-CA" sz="48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575" y="2840737"/>
            <a:ext cx="11372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aseline="30000" dirty="0">
                <a:latin typeface="+mn-ea"/>
              </a:rPr>
              <a:t>22 </a:t>
            </a:r>
            <a:r>
              <a:rPr lang="zh-CN" altLang="en-US" sz="2000" u="sng" dirty="0">
                <a:latin typeface="+mn-ea"/>
              </a:rPr>
              <a:t>哈拿</a:t>
            </a:r>
            <a:r>
              <a:rPr lang="zh-CN" altLang="en-US" sz="2000" dirty="0">
                <a:latin typeface="+mn-ea"/>
              </a:rPr>
              <a:t>却没有上去，对丈夫说：“等孩子断了奶，我便带他上去朝见耶和华，使他永远住在那里。”</a:t>
            </a:r>
            <a:endParaRPr lang="en-CA" sz="2000" dirty="0">
              <a:latin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575" y="3364036"/>
            <a:ext cx="1137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aseline="30000" dirty="0">
                <a:latin typeface="+mn-ea"/>
              </a:rPr>
              <a:t>23 </a:t>
            </a:r>
            <a:r>
              <a:rPr lang="zh-CN" altLang="en-US" sz="2000" dirty="0">
                <a:latin typeface="+mn-ea"/>
              </a:rPr>
              <a:t>她丈夫</a:t>
            </a:r>
            <a:r>
              <a:rPr lang="zh-CN" altLang="en-US" sz="2000" u="sng" dirty="0">
                <a:latin typeface="+mn-ea"/>
              </a:rPr>
              <a:t>以利加拿</a:t>
            </a:r>
            <a:r>
              <a:rPr lang="zh-CN" altLang="en-US" sz="2000" dirty="0">
                <a:latin typeface="+mn-ea"/>
              </a:rPr>
              <a:t>说：“就随你的意行吧，可以等儿子断了奶。但愿耶和华应验他的话！”于是妇人在家里</a:t>
            </a:r>
            <a:r>
              <a:rPr lang="zh-CN" altLang="en-US" sz="2800" b="1" dirty="0">
                <a:latin typeface="+mn-ea"/>
              </a:rPr>
              <a:t>乳养儿子，直到断了奶</a:t>
            </a:r>
            <a:r>
              <a:rPr lang="zh-CN" altLang="en-US" sz="2000" dirty="0">
                <a:latin typeface="+mn-ea"/>
              </a:rPr>
              <a:t>。</a:t>
            </a:r>
            <a:endParaRPr lang="en-CA" sz="2000" dirty="0">
              <a:latin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4522407"/>
            <a:ext cx="81868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父母的选择</a:t>
            </a:r>
            <a:r>
              <a:rPr lang="zh-TW" altLang="en-US" sz="4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，</a:t>
            </a:r>
            <a:endParaRPr lang="en-CA" altLang="zh-TW" sz="4800" dirty="0" smtClean="0"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algn="ctr"/>
            <a:r>
              <a:rPr lang="zh-TW" altLang="en-US" sz="4800" dirty="0" smtClean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可</a:t>
            </a: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能决定着孩子的永恒命运</a:t>
            </a:r>
            <a:r>
              <a:rPr lang="zh-TW" altLang="en-US" sz="4800" dirty="0">
                <a:ea typeface="Microsoft YaHei" panose="020B0503020204020204" pitchFamily="34" charset="-122"/>
                <a:cs typeface="Microsoft YaHei" panose="020B0503020204020204" pitchFamily="34" charset="-122"/>
              </a:rPr>
              <a:t>。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xmlns="" val="3007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3057" y="180686"/>
            <a:ext cx="7835900" cy="260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CA" altLang="zh-TW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2. </a:t>
            </a:r>
            <a:r>
              <a:rPr lang="zh-CN" altLang="en-US" sz="4800" dirty="0" smtClean="0"/>
              <a:t>成</a:t>
            </a:r>
            <a:r>
              <a:rPr lang="zh-CN" altLang="en-US" sz="4800" dirty="0"/>
              <a:t>为儿女们的生命导</a:t>
            </a:r>
            <a:r>
              <a:rPr lang="zh-CN" altLang="en-US" sz="4800" dirty="0" smtClean="0"/>
              <a:t>师</a:t>
            </a:r>
            <a:endParaRPr lang="en-CA" altLang="zh-CN" sz="48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CA" altLang="zh-CN" sz="12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zh-CN" altLang="en-US" sz="2400" dirty="0" smtClean="0"/>
              <a:t> </a:t>
            </a:r>
            <a:r>
              <a:rPr lang="zh-TW" altLang="en-US" sz="24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      </a:t>
            </a:r>
            <a:r>
              <a:rPr lang="en-CA" altLang="zh-TW" sz="2400" dirty="0" err="1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i</a:t>
            </a:r>
            <a:r>
              <a:rPr lang="en-CA" altLang="zh-TW" sz="24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. </a:t>
            </a:r>
            <a:r>
              <a:rPr lang="zh-CN" altLang="en-US" sz="2400" dirty="0" smtClean="0"/>
              <a:t>教</a:t>
            </a:r>
            <a:r>
              <a:rPr lang="zh-CN" altLang="en-US" sz="2400" dirty="0"/>
              <a:t>导神的</a:t>
            </a:r>
            <a:r>
              <a:rPr lang="zh-CN" altLang="en-US" sz="2400" dirty="0" smtClean="0"/>
              <a:t>话</a:t>
            </a:r>
            <a:endParaRPr lang="en-CA" altLang="zh-CN" sz="2400" dirty="0" smtClean="0"/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22222"/>
              </a:buClr>
              <a:buSzPts val="950"/>
            </a:pPr>
            <a:r>
              <a:rPr lang="en-CA" altLang="zh-TW" sz="24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      ii. </a:t>
            </a:r>
            <a:r>
              <a:rPr lang="zh-CN" altLang="en-US" sz="2400" dirty="0" smtClean="0"/>
              <a:t>带</a:t>
            </a:r>
            <a:r>
              <a:rPr lang="zh-CN" altLang="en-US" sz="2400" dirty="0"/>
              <a:t>领儿女相信主</a:t>
            </a:r>
            <a:endParaRPr lang="en-CA" sz="2400" dirty="0">
              <a:latin typeface="MingLiU" panose="02020509000000000000" pitchFamily="49" charset="-120"/>
              <a:ea typeface="MingLiU" panose="02020509000000000000" pitchFamily="49" charset="-120"/>
              <a:cs typeface="Helvetica" panose="020B0604020202020204" pitchFamily="34" charset="0"/>
            </a:endParaRPr>
          </a:p>
          <a:p>
            <a:r>
              <a:rPr lang="en-US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 iii. </a:t>
            </a:r>
            <a:r>
              <a:rPr lang="zh-CN" altLang="en-US" sz="4800" dirty="0" smtClean="0"/>
              <a:t>定</a:t>
            </a:r>
            <a:r>
              <a:rPr lang="zh-CN" altLang="en-US" sz="4800" dirty="0"/>
              <a:t>期的参加聚会</a:t>
            </a:r>
            <a:endParaRPr lang="en-CA" sz="48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057" y="2913128"/>
            <a:ext cx="9070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aseline="30000" dirty="0"/>
              <a:t>24 </a:t>
            </a:r>
            <a:r>
              <a:rPr lang="zh-CN" altLang="en-US" sz="2800" dirty="0"/>
              <a:t>既断了奶，</a:t>
            </a:r>
            <a:r>
              <a:rPr lang="zh-CN" altLang="en-US" sz="3200" b="1" dirty="0"/>
              <a:t>就把孩子带上</a:t>
            </a:r>
            <a:r>
              <a:rPr lang="zh-CN" altLang="en-US" sz="2800" dirty="0"/>
              <a:t>示罗，</a:t>
            </a:r>
            <a:r>
              <a:rPr lang="zh-CN" altLang="en-US" sz="3200" b="1" dirty="0"/>
              <a:t>到了耶和华的殿</a:t>
            </a:r>
            <a:r>
              <a:rPr lang="zh-CN" altLang="en-US" sz="2800" dirty="0"/>
              <a:t>，</a:t>
            </a:r>
            <a:endParaRPr lang="en-CA" sz="2800" dirty="0"/>
          </a:p>
        </p:txBody>
      </p:sp>
      <p:sp>
        <p:nvSpPr>
          <p:cNvPr id="4" name="Rectangle 3"/>
          <p:cNvSpPr/>
          <p:nvPr/>
        </p:nvSpPr>
        <p:spPr>
          <a:xfrm>
            <a:off x="241212" y="3738901"/>
            <a:ext cx="9659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箴</a:t>
            </a:r>
            <a:r>
              <a:rPr lang="zh-CN" altLang="en-US" sz="3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言</a:t>
            </a:r>
            <a:r>
              <a:rPr lang="en-US" altLang="zh-CN" sz="3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22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章</a:t>
            </a:r>
            <a:r>
              <a:rPr lang="en-US" altLang="zh-CN" sz="3200" dirty="0"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3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节</a:t>
            </a:r>
            <a:endParaRPr lang="en-CA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教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养孩童，使他走当行的道，就是到老他也不偏离</a:t>
            </a:r>
            <a:r>
              <a:rPr lang="zh-CN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CA" altLang="zh-CN" sz="3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CA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让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孩子自小认识到上教会的重要，学习主耶稣的话，那么他们自能走上当行的道。</a:t>
            </a:r>
            <a:endParaRPr lang="en-CA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6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4388"/>
            <a:ext cx="12192000" cy="69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7184" y="1836296"/>
            <a:ext cx="11049000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zh-CN" altLang="en-US" sz="4000" dirty="0"/>
              <a:t>作虔诚父母的榜</a:t>
            </a:r>
            <a:r>
              <a:rPr lang="zh-CN" altLang="en-US" sz="4000" dirty="0" smtClean="0"/>
              <a:t>样</a:t>
            </a:r>
            <a:endParaRPr lang="en-US" altLang="zh-CN" sz="4000" dirty="0" smtClean="0"/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CA" sz="4000" b="1" dirty="0">
              <a:latin typeface="+mn-ea"/>
              <a:cs typeface="Helvetica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zh-CN" altLang="en-US" sz="4000" dirty="0"/>
              <a:t>成为儿女们的生命导师 </a:t>
            </a:r>
            <a:endParaRPr lang="en-CA" sz="4000" b="1" dirty="0">
              <a:latin typeface="+mn-ea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6372" y="708873"/>
            <a:ext cx="6599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受神委</a:t>
            </a:r>
            <a:r>
              <a:rPr lang="zh-CN" altLang="en-US" sz="5400" b="1" dirty="0" smtClean="0"/>
              <a:t>托</a:t>
            </a:r>
            <a:r>
              <a:rPr lang="zh-TW" altLang="en-US" sz="5400" dirty="0" smtClean="0"/>
              <a:t>、</a:t>
            </a:r>
            <a:r>
              <a:rPr lang="zh-CN" altLang="en-US" sz="5400" b="1" dirty="0" smtClean="0"/>
              <a:t>当</a:t>
            </a:r>
            <a:r>
              <a:rPr lang="zh-CN" altLang="en-US" sz="5400" b="1" dirty="0"/>
              <a:t>尽本份</a:t>
            </a:r>
            <a:endParaRPr lang="en-CA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3356014" y="4571821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/>
              <a:t>先知先觉</a:t>
            </a:r>
            <a:endParaRPr lang="en-CA" sz="7200" b="1" dirty="0"/>
          </a:p>
        </p:txBody>
      </p:sp>
    </p:spTree>
    <p:extLst>
      <p:ext uri="{BB962C8B-B14F-4D97-AF65-F5344CB8AC3E}">
        <p14:creationId xmlns:p14="http://schemas.microsoft.com/office/powerpoint/2010/main" xmlns="" val="23623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2776"/>
            <a:ext cx="12192000" cy="693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7971" y="827164"/>
            <a:ext cx="7400235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CA" altLang="zh-TW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3. </a:t>
            </a:r>
            <a:r>
              <a:rPr lang="zh-CN" altLang="en-US" sz="4800" dirty="0" smtClean="0"/>
              <a:t>对</a:t>
            </a:r>
            <a:r>
              <a:rPr lang="zh-CN" altLang="en-US" sz="4800" dirty="0"/>
              <a:t>神作过报恩的</a:t>
            </a:r>
            <a:r>
              <a:rPr lang="zh-CN" altLang="en-US" sz="4800" dirty="0" smtClean="0"/>
              <a:t>人</a:t>
            </a:r>
            <a:endParaRPr lang="en-CA" altLang="zh-CN" sz="48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CA" altLang="zh-CN" sz="24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zh-CN" altLang="en-US" sz="4800" dirty="0" smtClean="0"/>
              <a:t> </a:t>
            </a:r>
            <a:r>
              <a:rPr lang="zh-TW" altLang="en-US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   </a:t>
            </a:r>
            <a:r>
              <a:rPr lang="en-CA" altLang="zh-TW" sz="4800" dirty="0" err="1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i</a:t>
            </a:r>
            <a:r>
              <a:rPr lang="en-CA" altLang="zh-TW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.   </a:t>
            </a:r>
            <a:r>
              <a:rPr lang="zh-TW" altLang="en-US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感</a:t>
            </a:r>
            <a:r>
              <a:rPr lang="zh-TW" altLang="en-US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PMingLiU" panose="02020500000000000000" pitchFamily="18" charset="-120"/>
              </a:rPr>
              <a:t>恩</a:t>
            </a:r>
            <a:r>
              <a:rPr lang="zh-TW" altLang="en-US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   </a:t>
            </a:r>
            <a:endParaRPr lang="en-CA" sz="48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4658" y="3115613"/>
            <a:ext cx="98026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27 </a:t>
            </a:r>
            <a:r>
              <a:rPr lang="zh-CN" altLang="en-US" sz="3000" dirty="0">
                <a:latin typeface="SimSun" panose="02010600030101010101" pitchFamily="2" charset="-122"/>
                <a:ea typeface="SimSun" panose="02010600030101010101" pitchFamily="2" charset="-122"/>
              </a:rPr>
              <a:t>我祈求为要得这孩子，耶和华已将我所求的赐给我了。</a:t>
            </a:r>
            <a:endParaRPr lang="en-CA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4658" y="3950462"/>
            <a:ext cx="1007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28 </a:t>
            </a:r>
            <a:r>
              <a:rPr lang="zh-CN" altLang="en-US" sz="3000" dirty="0">
                <a:latin typeface="SimSun" panose="02010600030101010101" pitchFamily="2" charset="-122"/>
                <a:ea typeface="SimSun" panose="02010600030101010101" pitchFamily="2" charset="-122"/>
              </a:rPr>
              <a:t>所以，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我将这孩子归于耶和华</a:t>
            </a:r>
            <a:r>
              <a:rPr lang="zh-CN" altLang="en-US" sz="3000" dirty="0">
                <a:latin typeface="SimSun" panose="02010600030101010101" pitchFamily="2" charset="-122"/>
                <a:ea typeface="SimSun" panose="02010600030101010101" pitchFamily="2" charset="-122"/>
              </a:rPr>
              <a:t>，使他终身归于耶和华。</a:t>
            </a:r>
            <a:endParaRPr lang="en-CA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7779" y="4883419"/>
            <a:ext cx="3416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感</a:t>
            </a:r>
            <a:r>
              <a:rPr lang="zh-TW" altLang="en-US" sz="7200" dirty="0" smtClean="0">
                <a:latin typeface="SimSun" panose="02010600030101010101" pitchFamily="2" charset="-122"/>
                <a:ea typeface="SimSun" panose="02010600030101010101" pitchFamily="2" charset="-122"/>
                <a:cs typeface="PMingLiU" panose="02020500000000000000" pitchFamily="18" charset="-120"/>
              </a:rPr>
              <a:t>恩</a:t>
            </a:r>
            <a:r>
              <a:rPr lang="en-CA" altLang="zh-TW" sz="7200" dirty="0" smtClean="0">
                <a:latin typeface="SimSun" panose="02010600030101010101" pitchFamily="2" charset="-122"/>
                <a:ea typeface="SimSun" panose="02010600030101010101" pitchFamily="2" charset="-122"/>
                <a:cs typeface="PMingLiU" panose="02020500000000000000" pitchFamily="18" charset="-120"/>
              </a:rPr>
              <a:t>??</a:t>
            </a:r>
            <a:r>
              <a:rPr lang="zh-TW" altLang="en-US" sz="7200" dirty="0" smtClean="0">
                <a:solidFill>
                  <a:srgbClr val="22222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CA" sz="7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5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2434"/>
            <a:ext cx="12192000" cy="70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41537" y="232306"/>
            <a:ext cx="7400235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CA" altLang="zh-TW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3. </a:t>
            </a:r>
            <a:r>
              <a:rPr lang="zh-CN" altLang="en-US" sz="4800" dirty="0" smtClean="0"/>
              <a:t>对</a:t>
            </a:r>
            <a:r>
              <a:rPr lang="zh-CN" altLang="en-US" sz="4800" dirty="0"/>
              <a:t>神作过报恩的</a:t>
            </a:r>
            <a:r>
              <a:rPr lang="zh-CN" altLang="en-US" sz="4800" dirty="0" smtClean="0"/>
              <a:t>人</a:t>
            </a:r>
            <a:endParaRPr lang="en-CA" altLang="zh-CN" sz="48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zh-CN" altLang="en-US" sz="4800" dirty="0" smtClean="0"/>
              <a:t> </a:t>
            </a:r>
            <a:r>
              <a:rPr lang="zh-TW" altLang="en-US" sz="48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     </a:t>
            </a:r>
            <a:r>
              <a:rPr lang="en-CA" altLang="zh-TW" sz="2400" dirty="0" err="1" smtClean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i</a:t>
            </a:r>
            <a:r>
              <a:rPr lang="en-CA" altLang="zh-TW" sz="2400" dirty="0" smtClean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.   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感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PMingLiU" panose="02020500000000000000" pitchFamily="18" charset="-120"/>
              </a:rPr>
              <a:t>恩</a:t>
            </a:r>
            <a:endParaRPr lang="en-CA" sz="2400" dirty="0"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zh-TW" altLang="en-US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   </a:t>
            </a:r>
            <a:r>
              <a:rPr lang="en-CA" altLang="zh-TW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ii.  </a:t>
            </a:r>
            <a:r>
              <a:rPr lang="zh-TW" altLang="en-US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服侍</a:t>
            </a:r>
            <a:r>
              <a:rPr lang="en-US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   </a:t>
            </a:r>
            <a:endParaRPr lang="en-CA" sz="48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4425" y="2910185"/>
            <a:ext cx="10901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23 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她丈夫</a:t>
            </a:r>
            <a:r>
              <a:rPr lang="zh-CN" altLang="en-US" sz="2800" u="sng" dirty="0">
                <a:latin typeface="SimSun" panose="02010600030101010101" pitchFamily="2" charset="-122"/>
                <a:ea typeface="SimSun" panose="02010600030101010101" pitchFamily="2" charset="-122"/>
              </a:rPr>
              <a:t>以利加拿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说：“就随你的意行吧，可以等儿子断了奶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CA" altLang="zh-CN" sz="28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CA" altLang="zh-CN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于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是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妇人在家里乳养儿子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，直到断了奶</a:t>
            </a:r>
            <a:r>
              <a:rPr lang="zh-CN" altLang="en-US" dirty="0"/>
              <a:t>。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91582" y="4824371"/>
            <a:ext cx="11982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/>
              <a:t>我们做基督徒的父母应该怎么样祝福我们的孩子呢？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xmlns="" val="38804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4"/>
            <a:ext cx="12192000" cy="68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95882" y="260880"/>
            <a:ext cx="7400235" cy="2777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CA" altLang="zh-TW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3. </a:t>
            </a:r>
            <a:r>
              <a:rPr lang="zh-CN" altLang="en-US" sz="4800" dirty="0" smtClean="0"/>
              <a:t>对</a:t>
            </a:r>
            <a:r>
              <a:rPr lang="zh-CN" altLang="en-US" sz="4800" dirty="0"/>
              <a:t>神作过报恩的</a:t>
            </a:r>
            <a:r>
              <a:rPr lang="zh-CN" altLang="en-US" sz="4800" dirty="0" smtClean="0"/>
              <a:t>人</a:t>
            </a:r>
            <a:endParaRPr lang="en-CA" altLang="zh-CN" sz="48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CA" altLang="zh-CN" sz="16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zh-CN" altLang="en-US" sz="2400" dirty="0" smtClean="0"/>
              <a:t>                 </a:t>
            </a:r>
            <a:r>
              <a:rPr lang="zh-TW" altLang="en-US" sz="24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   </a:t>
            </a:r>
            <a:r>
              <a:rPr lang="en-CA" altLang="zh-TW" sz="2400" dirty="0" err="1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i</a:t>
            </a:r>
            <a:r>
              <a:rPr lang="en-CA" altLang="zh-TW" sz="2400" dirty="0" smtClean="0">
                <a:latin typeface="MingLiU" panose="02020509000000000000" pitchFamily="49" charset="-120"/>
                <a:ea typeface="MingLiU" panose="02020509000000000000" pitchFamily="49" charset="-120"/>
                <a:cs typeface="Helvetica" panose="020B0604020202020204" pitchFamily="34" charset="0"/>
              </a:rPr>
              <a:t>.  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感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PMingLiU" panose="02020500000000000000" pitchFamily="18" charset="-120"/>
              </a:rPr>
              <a:t>恩</a:t>
            </a:r>
            <a:endParaRPr lang="en-CA" sz="2400" dirty="0"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         </a:t>
            </a:r>
            <a:r>
              <a:rPr lang="en-CA" altLang="zh-TW" sz="24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ii. </a:t>
            </a:r>
            <a:r>
              <a:rPr lang="zh-TW" altLang="en-US" sz="2400" dirty="0" smtClean="0">
                <a:solidFill>
                  <a:srgbClr val="22222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服</a:t>
            </a:r>
            <a:r>
              <a:rPr lang="zh-TW" altLang="en-US" sz="2400" dirty="0">
                <a:solidFill>
                  <a:srgbClr val="22222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侍</a:t>
            </a:r>
            <a:endParaRPr lang="en-CA" sz="2400" dirty="0"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endParaRPr>
          </a:p>
          <a:p>
            <a:r>
              <a:rPr lang="en-US" sz="4800" dirty="0" smtClean="0">
                <a:solidFill>
                  <a:srgbClr val="222222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Arial" panose="020B0604020202020204" pitchFamily="34" charset="0"/>
              </a:rPr>
              <a:t>   iii. </a:t>
            </a:r>
            <a:r>
              <a:rPr lang="zh-CN" altLang="en-US" sz="4800" dirty="0" smtClean="0"/>
              <a:t>奉</a:t>
            </a:r>
            <a:r>
              <a:rPr lang="zh-CN" altLang="en-US" sz="4800" dirty="0"/>
              <a:t>献</a:t>
            </a:r>
            <a:endParaRPr lang="en-CA" sz="48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6793" y="3428898"/>
            <a:ext cx="10558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28 </a:t>
            </a:r>
            <a:r>
              <a:rPr lang="zh-CN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所以，我将这孩子归于耶和华</a:t>
            </a:r>
            <a:r>
              <a:rPr lang="zh-CN" altLang="en-US" sz="4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en-CA" altLang="zh-CN" sz="48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 使</a:t>
            </a:r>
            <a:r>
              <a:rPr lang="zh-CN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他终身归于耶和华</a:t>
            </a:r>
            <a:r>
              <a:rPr lang="zh-CN" altLang="en-US" sz="4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CA" altLang="zh-CN" sz="48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 于</a:t>
            </a:r>
            <a:r>
              <a:rPr lang="zh-CN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是在那里敬</a:t>
            </a:r>
            <a:r>
              <a:rPr lang="zh-CN" altLang="en-US" sz="4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拜耶</a:t>
            </a:r>
            <a:r>
              <a:rPr lang="zh-CN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zh-CN" altLang="en-US" sz="4800" dirty="0"/>
              <a:t>华。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xmlns="" val="39346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4"/>
            <a:ext cx="12192000" cy="68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" y="167366"/>
            <a:ext cx="7058025" cy="65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2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622"/>
            <a:ext cx="12192000" cy="694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9174" y="1058864"/>
            <a:ext cx="99393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600" baseline="30000" dirty="0"/>
              <a:t>4 </a:t>
            </a:r>
            <a:r>
              <a:rPr lang="zh-CN" altLang="en-US" sz="4600" dirty="0"/>
              <a:t>“以色列啊，你要听！耶和华我</a:t>
            </a:r>
            <a:r>
              <a:rPr lang="zh-CN" altLang="en-US" sz="4600" dirty="0" smtClean="0"/>
              <a:t>们</a:t>
            </a:r>
            <a:endParaRPr lang="en-CA" altLang="zh-CN" sz="4600" dirty="0" smtClean="0"/>
          </a:p>
          <a:p>
            <a:r>
              <a:rPr lang="zh-CN" altLang="en-US" sz="4600" dirty="0" smtClean="0"/>
              <a:t>神</a:t>
            </a:r>
            <a:r>
              <a:rPr lang="zh-CN" altLang="en-US" sz="4600" dirty="0"/>
              <a:t>是独一的主。 </a:t>
            </a:r>
            <a:r>
              <a:rPr lang="en-US" altLang="zh-CN" sz="4600" baseline="30000" dirty="0"/>
              <a:t>5 </a:t>
            </a:r>
            <a:r>
              <a:rPr lang="zh-CN" altLang="en-US" sz="4600" dirty="0"/>
              <a:t>你要尽心、尽性、尽力爱耶和华你的神。 </a:t>
            </a:r>
            <a:r>
              <a:rPr lang="en-US" altLang="zh-CN" sz="4600" baseline="30000" dirty="0"/>
              <a:t>6 </a:t>
            </a:r>
            <a:r>
              <a:rPr lang="zh-CN" altLang="en-US" sz="4600" dirty="0"/>
              <a:t>我今日所吩咐你的话都要记在心上， </a:t>
            </a:r>
            <a:r>
              <a:rPr lang="en-US" altLang="zh-CN" sz="4600" baseline="30000" dirty="0"/>
              <a:t>7 </a:t>
            </a:r>
            <a:r>
              <a:rPr lang="zh-CN" altLang="en-US" sz="4600" dirty="0"/>
              <a:t>也要殷勤教训你的儿女。无论你坐在家里、行在路上，躺下、起来，都要谈</a:t>
            </a:r>
            <a:r>
              <a:rPr lang="zh-CN" altLang="en-US" sz="4600" dirty="0" smtClean="0"/>
              <a:t>论。</a:t>
            </a:r>
            <a:endParaRPr lang="en-CA" sz="4600" dirty="0"/>
          </a:p>
        </p:txBody>
      </p:sp>
      <p:sp>
        <p:nvSpPr>
          <p:cNvPr id="3" name="Rectangle 2"/>
          <p:cNvSpPr/>
          <p:nvPr/>
        </p:nvSpPr>
        <p:spPr>
          <a:xfrm>
            <a:off x="1911630" y="412533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申命记 </a:t>
            </a:r>
            <a:r>
              <a:rPr lang="en-US" altLang="zh-TW" sz="3600" b="1" dirty="0" smtClean="0"/>
              <a:t>6</a:t>
            </a:r>
            <a:endParaRPr lang="en-US" altLang="zh-TW" sz="3600" b="1" dirty="0"/>
          </a:p>
        </p:txBody>
      </p:sp>
    </p:spTree>
    <p:extLst>
      <p:ext uri="{BB962C8B-B14F-4D97-AF65-F5344CB8AC3E}">
        <p14:creationId xmlns:p14="http://schemas.microsoft.com/office/powerpoint/2010/main" xmlns="" val="4009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6"/>
            <a:ext cx="12192000" cy="68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omplicity%20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443" y="305494"/>
            <a:ext cx="6355131" cy="62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71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4"/>
            <a:ext cx="12192000" cy="68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family worship in church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83" y="643943"/>
            <a:ext cx="8055182" cy="483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8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family worship in church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660" y="410805"/>
            <a:ext cx="6922608" cy="62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7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4"/>
            <a:ext cx="12192000" cy="68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family worship in church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95" y="251305"/>
            <a:ext cx="8441635" cy="53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01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hristian family powerpoi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4"/>
            <a:ext cx="12192000" cy="68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gospelgifs.com/art_pages_20/images/fam0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06" y="808382"/>
            <a:ext cx="7643721" cy="57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65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Benutzerdefiniert</PresentationFormat>
  <Paragraphs>92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Lee</dc:creator>
  <cp:lastModifiedBy>Windows-Benutzer</cp:lastModifiedBy>
  <cp:revision>73</cp:revision>
  <dcterms:created xsi:type="dcterms:W3CDTF">2016-08-27T01:38:09Z</dcterms:created>
  <dcterms:modified xsi:type="dcterms:W3CDTF">2017-10-17T17:02:33Z</dcterms:modified>
</cp:coreProperties>
</file>