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85E5A840-49C6-4A8C-B19A-F4BA82DC60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zh-HK" sz="5400" dirty="0"/>
              <a:t>讲题：蒙饶恕的人</a:t>
            </a:r>
            <a:endParaRPr lang="zh-HK" altLang="en-US" sz="5400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0E9B54A0-D29E-408C-A2D3-73E895F7A1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zh-HK" sz="2400" dirty="0"/>
              <a:t>经文：太十八</a:t>
            </a:r>
            <a:r>
              <a:rPr lang="en-US" altLang="zh-HK" sz="2400" dirty="0"/>
              <a:t>21-35</a:t>
            </a:r>
          </a:p>
          <a:p>
            <a:r>
              <a:rPr lang="zh-TW" altLang="zh-HK" sz="2400" dirty="0"/>
              <a:t>日期：</a:t>
            </a:r>
            <a:r>
              <a:rPr lang="en-US" altLang="zh-HK" sz="2400" dirty="0"/>
              <a:t>2017</a:t>
            </a:r>
            <a:r>
              <a:rPr lang="zh-TW" altLang="zh-HK" sz="2400" dirty="0"/>
              <a:t>年</a:t>
            </a:r>
            <a:r>
              <a:rPr lang="en-US" altLang="zh-HK" sz="2400" dirty="0"/>
              <a:t>9</a:t>
            </a:r>
            <a:r>
              <a:rPr lang="zh-TW" altLang="zh-HK" sz="2400" dirty="0"/>
              <a:t>月</a:t>
            </a:r>
            <a:r>
              <a:rPr lang="en-US" altLang="zh-HK" sz="2400" dirty="0"/>
              <a:t>16</a:t>
            </a:r>
            <a:r>
              <a:rPr lang="zh-TW" altLang="zh-HK" sz="2400" dirty="0"/>
              <a:t>日</a:t>
            </a:r>
            <a:endParaRPr lang="en-US" altLang="zh-TW" sz="2400" dirty="0"/>
          </a:p>
          <a:p>
            <a:r>
              <a:rPr lang="zh-TW" altLang="zh-HK" sz="2400" dirty="0"/>
              <a:t>对象：不莱梅团契</a:t>
            </a:r>
            <a:r>
              <a:rPr lang="en-US" altLang="zh-HK" sz="2400" dirty="0"/>
              <a:t>	</a:t>
            </a:r>
            <a:endParaRPr lang="zh-HK" alt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71864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E99B43E-0C3B-48EF-8812-1CABD99D0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b="1" dirty="0">
                <a:solidFill>
                  <a:srgbClr val="FF0000"/>
                </a:solidFill>
              </a:rPr>
              <a:t>1. </a:t>
            </a:r>
            <a:r>
              <a:rPr lang="zh-TW" altLang="zh-HK" sz="4000" b="1" dirty="0">
                <a:solidFill>
                  <a:srgbClr val="FF0000"/>
                </a:solidFill>
              </a:rPr>
              <a:t>引言：饶如人多少次？</a:t>
            </a:r>
            <a:endParaRPr lang="zh-HK" altLang="en-US" sz="4000" dirty="0">
              <a:solidFill>
                <a:srgbClr val="FF000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13744DA-B480-4906-AD4A-8E134F199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HK" sz="3200" dirty="0"/>
              <a:t>真正的悔改</a:t>
            </a:r>
            <a:endParaRPr lang="en-US" altLang="zh-TW" sz="3200" dirty="0"/>
          </a:p>
          <a:p>
            <a:r>
              <a:rPr lang="zh-TW" altLang="zh-HK" sz="3200" dirty="0"/>
              <a:t>要永远饶恕下去</a:t>
            </a:r>
            <a:endParaRPr lang="en-US" altLang="zh-TW" sz="3200" dirty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xmlns="" val="410056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E99B43E-0C3B-48EF-8812-1CABD99D0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b="1" dirty="0">
                <a:solidFill>
                  <a:srgbClr val="0000FF"/>
                </a:solidFill>
              </a:rPr>
              <a:t>2. </a:t>
            </a:r>
            <a:r>
              <a:rPr lang="zh-TW" altLang="zh-HK" sz="4000" b="1" dirty="0">
                <a:solidFill>
                  <a:srgbClr val="0000FF"/>
                </a:solidFill>
              </a:rPr>
              <a:t>欠债的仆人</a:t>
            </a:r>
            <a:endParaRPr lang="zh-HK" altLang="en-US" sz="4000" dirty="0">
              <a:solidFill>
                <a:srgbClr val="0000FF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13744DA-B480-4906-AD4A-8E134F199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HK" sz="3200" dirty="0"/>
              <a:t>这是天国的比喻，天国是指神的主权，在神主权下的世界，是大家都活在蒙神饶恕的生活，是一个</a:t>
            </a:r>
            <a:r>
              <a:rPr lang="zh-HK" altLang="zh-HK" sz="3200" dirty="0"/>
              <a:t>宽容的世界</a:t>
            </a:r>
            <a:r>
              <a:rPr lang="zh-TW" altLang="en-US" sz="3200" dirty="0"/>
              <a:t>。</a:t>
            </a:r>
            <a:endParaRPr lang="en-US" altLang="zh-TW" sz="3200" dirty="0"/>
          </a:p>
          <a:p>
            <a:r>
              <a:rPr lang="zh-TW" altLang="zh-HK" sz="3200" dirty="0"/>
              <a:t>比喻的背景</a:t>
            </a:r>
            <a:r>
              <a:rPr lang="zh-TW" altLang="en-US" sz="3200" dirty="0"/>
              <a:t>：</a:t>
            </a:r>
            <a:r>
              <a:rPr lang="zh-HK" altLang="zh-HK" sz="3200" dirty="0"/>
              <a:t>仆人是指到王分派作管理一个地区的官吏</a:t>
            </a:r>
            <a:r>
              <a:rPr lang="zh-TW" altLang="en-US" sz="3200" dirty="0"/>
              <a:t>。</a:t>
            </a:r>
            <a:endParaRPr lang="en-US" altLang="zh-TW" sz="3200" dirty="0"/>
          </a:p>
          <a:p>
            <a:r>
              <a:rPr lang="zh-TW" altLang="en-US" sz="3200" dirty="0"/>
              <a:t>比喻的</a:t>
            </a:r>
            <a:r>
              <a:rPr lang="zh-HK" altLang="zh-HK" sz="3200" dirty="0"/>
              <a:t>夸张法</a:t>
            </a:r>
            <a:r>
              <a:rPr lang="zh-TW" altLang="en-US" sz="3200" dirty="0"/>
              <a:t>：比喻里的数值。</a:t>
            </a:r>
            <a:endParaRPr lang="en-US" altLang="zh-TW" sz="3200" dirty="0"/>
          </a:p>
          <a:p>
            <a:r>
              <a:rPr lang="zh-HK" altLang="zh-HK" sz="3200" dirty="0"/>
              <a:t>仆人的恳求</a:t>
            </a:r>
            <a:r>
              <a:rPr lang="zh-TW" altLang="en-US" sz="3200" dirty="0"/>
              <a:t>；</a:t>
            </a:r>
            <a:r>
              <a:rPr lang="zh-HK" altLang="zh-HK" sz="3200" dirty="0"/>
              <a:t>王动了慈心</a:t>
            </a:r>
            <a:r>
              <a:rPr lang="zh-TW" altLang="en-US" sz="3200" dirty="0"/>
              <a:t>。</a:t>
            </a:r>
            <a:endParaRPr lang="en-US" altLang="zh-TW" sz="3200" dirty="0"/>
          </a:p>
          <a:p>
            <a:r>
              <a:rPr lang="zh-TW" altLang="en-US" sz="3200" dirty="0"/>
              <a:t>比喻的信息：</a:t>
            </a:r>
            <a:r>
              <a:rPr lang="zh-TW" altLang="zh-HK" sz="3200" dirty="0"/>
              <a:t>我们在神面前是蒙饶恕的人。</a:t>
            </a:r>
            <a:endParaRPr lang="en-US" altLang="zh-TW" sz="3200" dirty="0"/>
          </a:p>
          <a:p>
            <a:endParaRPr lang="en-US" altLang="zh-TW" dirty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xmlns="" val="318657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E99B43E-0C3B-48EF-8812-1CABD99D0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b="1" dirty="0">
                <a:solidFill>
                  <a:srgbClr val="009900"/>
                </a:solidFill>
              </a:rPr>
              <a:t>3.</a:t>
            </a:r>
            <a:r>
              <a:rPr lang="zh-TW" altLang="zh-HK" sz="4000" b="1" dirty="0">
                <a:solidFill>
                  <a:srgbClr val="009900"/>
                </a:solidFill>
              </a:rPr>
              <a:t>不宽容的仆人</a:t>
            </a:r>
            <a:endParaRPr lang="zh-HK" altLang="en-US" sz="4000" dirty="0">
              <a:solidFill>
                <a:srgbClr val="00990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13744DA-B480-4906-AD4A-8E134F199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zh-HK" sz="3200" dirty="0"/>
              <a:t>蒙了饶恕，不要再欠王的债了</a:t>
            </a:r>
            <a:r>
              <a:rPr lang="zh-TW" altLang="en-US" sz="3200" dirty="0"/>
              <a:t>。</a:t>
            </a:r>
            <a:endParaRPr lang="en-US" altLang="zh-TW" sz="3200" dirty="0"/>
          </a:p>
          <a:p>
            <a:r>
              <a:rPr lang="zh-TW" altLang="zh-HK" sz="3200" dirty="0"/>
              <a:t>我们记得别人欠自己的，却不记得我们所欠人的。</a:t>
            </a:r>
            <a:endParaRPr lang="en-US" altLang="zh-TW" sz="3200" dirty="0"/>
          </a:p>
          <a:p>
            <a:r>
              <a:rPr lang="zh-TW" altLang="zh-HK" sz="3200" dirty="0"/>
              <a:t>我们也有不能饶恕人的时候</a:t>
            </a:r>
            <a:r>
              <a:rPr lang="zh-TW" altLang="en-US" sz="3200" dirty="0"/>
              <a:t>。</a:t>
            </a:r>
            <a:endParaRPr lang="en-US" altLang="zh-TW" sz="3200" dirty="0"/>
          </a:p>
          <a:p>
            <a:r>
              <a:rPr lang="zh-TW" altLang="zh-HK" sz="3200" dirty="0"/>
              <a:t>定睛在我们蒙饶恕这件事上，不是定睛在别人得罪我的事上。</a:t>
            </a:r>
            <a:endParaRPr lang="en-US" altLang="zh-TW" sz="3200" dirty="0"/>
          </a:p>
          <a:p>
            <a:r>
              <a:rPr lang="zh-TW" altLang="zh-HK" sz="3200" dirty="0"/>
              <a:t>另外就是要定睛在神是饶恕我们这件事上。</a:t>
            </a:r>
            <a:endParaRPr lang="en-US" altLang="zh-TW" sz="3200" dirty="0"/>
          </a:p>
          <a:p>
            <a:r>
              <a:rPr lang="zh-TW" altLang="zh-HK" sz="3200" dirty="0"/>
              <a:t>布姆宽恕的故事</a:t>
            </a:r>
            <a:r>
              <a:rPr lang="zh-TW" altLang="en-US" sz="3200" dirty="0"/>
              <a:t>。</a:t>
            </a:r>
            <a:endParaRPr lang="en-US" altLang="zh-TW" sz="3200" dirty="0"/>
          </a:p>
          <a:p>
            <a:r>
              <a:rPr lang="zh-TW" altLang="zh-HK" sz="3200" dirty="0"/>
              <a:t>降服在神的旨意底下，将自己憎恨人的主权放下</a:t>
            </a:r>
            <a:r>
              <a:rPr lang="en-US" altLang="zh-TW" sz="3200" dirty="0"/>
              <a:t>(</a:t>
            </a:r>
            <a:r>
              <a:rPr lang="zh-TW" altLang="en-US" sz="3200" dirty="0"/>
              <a:t>天国价值观</a:t>
            </a:r>
            <a:r>
              <a:rPr lang="en-US" altLang="zh-TW" sz="3200" dirty="0"/>
              <a:t>)</a:t>
            </a:r>
            <a:r>
              <a:rPr lang="zh-TW" altLang="en-US" sz="3200" dirty="0"/>
              <a:t>。</a:t>
            </a:r>
            <a:endParaRPr lang="en-US" altLang="zh-TW" sz="3200" dirty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xmlns="" val="265564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E99B43E-0C3B-48EF-8812-1CABD99D0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b="1" dirty="0">
                <a:solidFill>
                  <a:srgbClr val="CC0099"/>
                </a:solidFill>
              </a:rPr>
              <a:t>4. </a:t>
            </a:r>
            <a:r>
              <a:rPr lang="zh-TW" altLang="zh-HK" sz="4000" b="1" dirty="0">
                <a:solidFill>
                  <a:srgbClr val="CC0099"/>
                </a:solidFill>
              </a:rPr>
              <a:t>仆人的结局</a:t>
            </a:r>
            <a:endParaRPr lang="zh-HK" altLang="en-US" sz="4000" dirty="0">
              <a:solidFill>
                <a:srgbClr val="CC0099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13744DA-B480-4906-AD4A-8E134F199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en-US" sz="3200" b="1" dirty="0"/>
              <a:t>请读</a:t>
            </a:r>
            <a:r>
              <a:rPr lang="en-US" altLang="zh-HK" sz="3200" b="1" dirty="0"/>
              <a:t>18:31</a:t>
            </a:r>
            <a:r>
              <a:rPr lang="en-US" altLang="zh-TW" sz="3200" dirty="0"/>
              <a:t>-</a:t>
            </a:r>
            <a:r>
              <a:rPr lang="en-US" altLang="zh-HK" sz="3200" b="1" dirty="0"/>
              <a:t>34</a:t>
            </a:r>
            <a:r>
              <a:rPr lang="en-US" altLang="zh-HK" sz="3200" dirty="0"/>
              <a:t> </a:t>
            </a:r>
            <a:endParaRPr lang="zh-TW" altLang="zh-HK" sz="3200" dirty="0"/>
          </a:p>
          <a:p>
            <a:r>
              <a:rPr lang="zh-TW" altLang="zh-HK" sz="3200" dirty="0"/>
              <a:t>第一，就是仆人应当学习到王的怜恤；</a:t>
            </a:r>
            <a:endParaRPr lang="en-US" altLang="zh-TW" sz="3200" dirty="0"/>
          </a:p>
          <a:p>
            <a:r>
              <a:rPr lang="zh-TW" altLang="zh-HK" sz="3200" dirty="0"/>
              <a:t>第二，仆人在外面的表现，影响了王的形象。</a:t>
            </a:r>
            <a:endParaRPr lang="en-US" altLang="zh-TW" sz="3200" dirty="0"/>
          </a:p>
          <a:p>
            <a:r>
              <a:rPr lang="zh-TW" altLang="zh-HK" sz="3200" dirty="0"/>
              <a:t>在</a:t>
            </a:r>
            <a:r>
              <a:rPr lang="en-US" altLang="zh-HK" sz="3200" dirty="0"/>
              <a:t>34</a:t>
            </a:r>
            <a:r>
              <a:rPr lang="zh-TW" altLang="zh-HK" sz="3200" dirty="0"/>
              <a:t>节，王用仆人的标准，来审判仆人。</a:t>
            </a:r>
            <a:endParaRPr lang="en-US" altLang="zh-TW" sz="3200" dirty="0"/>
          </a:p>
          <a:p>
            <a:r>
              <a:rPr lang="zh-TW" altLang="zh-HK" sz="3200" dirty="0"/>
              <a:t>神要饶恕我，但若我不饶恕自己，不接受神的饶恕，神如何可以饶恕我呢？</a:t>
            </a:r>
            <a:endParaRPr lang="en-US" altLang="zh-TW" sz="3200" dirty="0"/>
          </a:p>
          <a:p>
            <a:r>
              <a:rPr lang="zh-HK" altLang="zh-HK" sz="3200" dirty="0"/>
              <a:t>这个结局，是他没有回应神恩典的结局。是他拒绝成为蒙神饶恕的结局。</a:t>
            </a:r>
            <a:endParaRPr lang="zh-HK" alt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366452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E99B43E-0C3B-48EF-8812-1CABD99D0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solidFill>
                  <a:srgbClr val="FF0000"/>
                </a:solidFill>
              </a:rPr>
              <a:t>5.</a:t>
            </a:r>
            <a:r>
              <a:rPr lang="en-US" altLang="zh-TW" sz="4000" b="1" dirty="0">
                <a:solidFill>
                  <a:srgbClr val="FF0000"/>
                </a:solidFill>
              </a:rPr>
              <a:t> </a:t>
            </a:r>
            <a:r>
              <a:rPr lang="zh-TW" altLang="en-US" sz="4000" b="1" dirty="0">
                <a:solidFill>
                  <a:srgbClr val="FF0000"/>
                </a:solidFill>
              </a:rPr>
              <a:t>总</a:t>
            </a:r>
            <a:r>
              <a:rPr lang="zh-TW" altLang="zh-HK" sz="4000" b="1" dirty="0">
                <a:solidFill>
                  <a:srgbClr val="FF0000"/>
                </a:solidFill>
              </a:rPr>
              <a:t>结</a:t>
            </a:r>
            <a:endParaRPr lang="zh-HK" altLang="en-US" sz="4000" dirty="0">
              <a:solidFill>
                <a:srgbClr val="FF000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13744DA-B480-4906-AD4A-8E134F199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HK" altLang="zh-HK" sz="3200" dirty="0"/>
              <a:t>耶稣最后总结说：「</a:t>
            </a:r>
            <a:r>
              <a:rPr lang="zh-TW" altLang="zh-HK" sz="3200" dirty="0"/>
              <a:t>你们各人若不从心里饶恕你的弟兄，我天父也要这样待你们了。」</a:t>
            </a:r>
            <a:r>
              <a:rPr lang="en-US" altLang="zh-HK" sz="3200" dirty="0"/>
              <a:t>(</a:t>
            </a:r>
            <a:r>
              <a:rPr lang="zh-TW" altLang="zh-HK" sz="3200" dirty="0"/>
              <a:t>太十八</a:t>
            </a:r>
            <a:r>
              <a:rPr lang="en-US" altLang="zh-HK" sz="3200" dirty="0"/>
              <a:t>35)</a:t>
            </a:r>
          </a:p>
          <a:p>
            <a:r>
              <a:rPr lang="zh-TW" altLang="zh-HK" sz="3200" dirty="0"/>
              <a:t>比喻与主祷文中都特别提到饶恕。</a:t>
            </a:r>
            <a:endParaRPr lang="en-US" altLang="zh-TW" sz="3200" dirty="0"/>
          </a:p>
          <a:p>
            <a:r>
              <a:rPr lang="zh-TW" altLang="zh-HK" sz="3200" dirty="0"/>
              <a:t>得救群体的生命表现。</a:t>
            </a:r>
            <a:endParaRPr lang="en-US" altLang="zh-TW" sz="3200" dirty="0"/>
          </a:p>
          <a:p>
            <a:r>
              <a:rPr lang="zh-TW" altLang="zh-HK" sz="3200" dirty="0"/>
              <a:t>祷告。</a:t>
            </a:r>
            <a:endParaRPr lang="zh-HK" alt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378569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526</Words>
  <Application>Microsoft Office PowerPoint</Application>
  <PresentationFormat>Bildschirmpräsentation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Larissa-Design</vt:lpstr>
      <vt:lpstr>讲题：蒙饶恕的人</vt:lpstr>
      <vt:lpstr>1. 引言：饶如人多少次？</vt:lpstr>
      <vt:lpstr>2. 欠债的仆人</vt:lpstr>
      <vt:lpstr>3.不宽容的仆人</vt:lpstr>
      <vt:lpstr>4. 仆人的结局</vt:lpstr>
      <vt:lpstr>5. 总结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讲题：蒙饶恕的人</dc:title>
  <dc:creator>Dongdong</dc:creator>
  <cp:lastModifiedBy>Windows-Benutzer</cp:lastModifiedBy>
  <cp:revision>1</cp:revision>
  <dcterms:created xsi:type="dcterms:W3CDTF">2017-10-17T16:56:43Z</dcterms:created>
  <dcterms:modified xsi:type="dcterms:W3CDTF">2017-10-17T17:01:25Z</dcterms:modified>
</cp:coreProperties>
</file>