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0" r:id="rId3"/>
    <p:sldId id="259" r:id="rId4"/>
    <p:sldId id="281" r:id="rId5"/>
    <p:sldId id="260" r:id="rId6"/>
    <p:sldId id="276" r:id="rId7"/>
    <p:sldId id="272" r:id="rId8"/>
    <p:sldId id="275" r:id="rId9"/>
    <p:sldId id="262" r:id="rId10"/>
    <p:sldId id="263" r:id="rId11"/>
    <p:sldId id="278" r:id="rId12"/>
    <p:sldId id="264" r:id="rId13"/>
    <p:sldId id="265" r:id="rId14"/>
    <p:sldId id="279" r:id="rId15"/>
    <p:sldId id="266" r:id="rId16"/>
    <p:sldId id="273" r:id="rId17"/>
    <p:sldId id="267" r:id="rId18"/>
    <p:sldId id="270"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23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8" name="日期版面配置區 27"/>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17" name="頁尾版面配置區 16"/>
          <p:cNvSpPr>
            <a:spLocks noGrp="1"/>
          </p:cNvSpPr>
          <p:nvPr>
            <p:ph type="ftr" sz="quarter" idx="11"/>
          </p:nvPr>
        </p:nvSpPr>
        <p:spPr/>
        <p:txBody>
          <a:bodyPr/>
          <a:lstStyle>
            <a:extLst/>
          </a:lstStyle>
          <a:p>
            <a:endParaRPr lang="zh-TW" altLang="en-US"/>
          </a:p>
        </p:txBody>
      </p:sp>
      <p:sp>
        <p:nvSpPr>
          <p:cNvPr id="29" name="投影片編號版面配置區 28"/>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
        <p:nvSpPr>
          <p:cNvPr id="32" name="矩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矩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矩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矩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矩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標題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56" name="矩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矩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矩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矩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981200" cy="5851525"/>
          </a:xfrm>
        </p:spPr>
        <p:txBody>
          <a:bodyPr vert="eaVert" anchor="ct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609600" y="274639"/>
            <a:ext cx="58674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14" name="手繪多邊形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手繪多邊形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手繪多邊形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手繪多邊形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手繪多邊形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手繪多邊形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手繪多邊形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手繪多邊形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手繪多邊形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手繪多邊形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手繪多邊形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手繪多邊形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手繪多邊形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手繪多邊形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手繪多邊形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文字版面配置區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
        <p:nvSpPr>
          <p:cNvPr id="7" name="矩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zh-TW" altLang="en-US" smtClean="0"/>
              <a:t>按一下以編輯母片標題樣式</a:t>
            </a:r>
            <a:endParaRPr kumimoji="0" lang="en-US"/>
          </a:p>
        </p:txBody>
      </p:sp>
      <p:sp>
        <p:nvSpPr>
          <p:cNvPr id="8" name="矩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矩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矩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512064"/>
            <a:ext cx="8229600" cy="9144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5" name="矩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504824" y="512064"/>
            <a:ext cx="7772400" cy="914400"/>
          </a:xfrm>
        </p:spPr>
        <p:txBody>
          <a:bodyPr anchor="t"/>
          <a:lstStyle>
            <a:lvl1pPr>
              <a:defRPr sz="400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
        <p:nvSpPr>
          <p:cNvPr id="16" name="矩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矩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矩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矩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矩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矩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矩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矩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矩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914400" y="512064"/>
            <a:ext cx="7772400" cy="914400"/>
          </a:xfrm>
        </p:spPr>
        <p:txBody>
          <a:bodyPr/>
          <a:lstStyle>
            <a:lvl1pPr>
              <a:defRPr sz="4000" cap="none" baseline="0"/>
            </a:lvl1pPr>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273050"/>
            <a:ext cx="8229600" cy="1162050"/>
          </a:xfrm>
        </p:spPr>
        <p:txBody>
          <a:bodyPr anchor="ctr"/>
          <a:lstStyle>
            <a:lvl1pPr algn="l">
              <a:buNone/>
              <a:defRPr sz="3600" b="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3E35EB27-9109-4696-825E-B11079D86F6D}" type="datetimeFigureOut">
              <a:rPr lang="zh-TW" altLang="en-US" smtClean="0"/>
              <a:pPr/>
              <a:t>17/6/19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8" name="矩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接點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群組 9"/>
          <p:cNvGrpSpPr/>
          <p:nvPr/>
        </p:nvGrpSpPr>
        <p:grpSpPr>
          <a:xfrm rot="5400000">
            <a:off x="8514581" y="1219200"/>
            <a:ext cx="132763" cy="128466"/>
            <a:chOff x="6668087" y="1297746"/>
            <a:chExt cx="161840" cy="156602"/>
          </a:xfrm>
        </p:grpSpPr>
        <p:cxnSp>
          <p:nvCxnSpPr>
            <p:cNvPr id="15" name="直線接點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接點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接點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標題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grpSp>
        <p:nvGrpSpPr>
          <p:cNvPr id="14" name="群組 13"/>
          <p:cNvGrpSpPr/>
          <p:nvPr/>
        </p:nvGrpSpPr>
        <p:grpSpPr>
          <a:xfrm rot="5400000">
            <a:off x="8666981" y="1371600"/>
            <a:ext cx="132763" cy="128466"/>
            <a:chOff x="6668087" y="1297746"/>
            <a:chExt cx="161840" cy="156602"/>
          </a:xfrm>
        </p:grpSpPr>
        <p:cxnSp>
          <p:nvCxnSpPr>
            <p:cNvPr id="11" name="直線接點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接點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接點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群組 17"/>
          <p:cNvGrpSpPr/>
          <p:nvPr/>
        </p:nvGrpSpPr>
        <p:grpSpPr>
          <a:xfrm rot="5400000">
            <a:off x="8320088" y="1474763"/>
            <a:ext cx="132763" cy="128466"/>
            <a:chOff x="6668087" y="1297746"/>
            <a:chExt cx="161840" cy="156602"/>
          </a:xfrm>
        </p:grpSpPr>
        <p:cxnSp>
          <p:nvCxnSpPr>
            <p:cNvPr id="19" name="直線接點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接點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接點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期版面配置區 4"/>
          <p:cNvSpPr>
            <a:spLocks noGrp="1"/>
          </p:cNvSpPr>
          <p:nvPr>
            <p:ph type="dt" sz="half" idx="10"/>
          </p:nvPr>
        </p:nvSpPr>
        <p:spPr>
          <a:xfrm>
            <a:off x="6477000" y="55499"/>
            <a:ext cx="2133600" cy="365125"/>
          </a:xfrm>
        </p:spPr>
        <p:txBody>
          <a:bodyPr/>
          <a:lstStyle>
            <a:extLst/>
          </a:lstStyle>
          <a:p>
            <a:fld id="{3E35EB27-9109-4696-825E-B11079D86F6D}" type="datetimeFigureOut">
              <a:rPr lang="zh-TW" altLang="en-US" smtClean="0"/>
              <a:pPr/>
              <a:t>17/6/19</a:t>
            </a:fld>
            <a:endParaRPr lang="zh-TW" altLang="en-US"/>
          </a:p>
        </p:txBody>
      </p:sp>
      <p:sp>
        <p:nvSpPr>
          <p:cNvPr id="6" name="頁尾版面配置區 5"/>
          <p:cNvSpPr>
            <a:spLocks noGrp="1"/>
          </p:cNvSpPr>
          <p:nvPr>
            <p:ph type="ftr" sz="quarter" idx="11"/>
          </p:nvPr>
        </p:nvSpPr>
        <p:spPr>
          <a:xfrm>
            <a:off x="914400" y="55499"/>
            <a:ext cx="5562600" cy="365125"/>
          </a:xfrm>
        </p:spPr>
        <p:txBody>
          <a:bodyPr/>
          <a:lstStyle>
            <a:extLst/>
          </a:lstStyle>
          <a:p>
            <a:endParaRPr lang="zh-TW" altLang="en-US"/>
          </a:p>
        </p:txBody>
      </p:sp>
      <p:sp>
        <p:nvSpPr>
          <p:cNvPr id="7" name="投影片編號版面配置區 6"/>
          <p:cNvSpPr>
            <a:spLocks noGrp="1"/>
          </p:cNvSpPr>
          <p:nvPr>
            <p:ph type="sldNum" sz="quarter" idx="12"/>
          </p:nvPr>
        </p:nvSpPr>
        <p:spPr>
          <a:xfrm>
            <a:off x="8610600" y="55499"/>
            <a:ext cx="457200" cy="365125"/>
          </a:xfrm>
        </p:spPr>
        <p:txBody>
          <a:bodyPr/>
          <a:lstStyle>
            <a:extLst/>
          </a:lstStyle>
          <a:p>
            <a:fld id="{09B30664-CED3-4B06-B445-8E3238BBC23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矩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矩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矩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矩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矩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矩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矩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標題版面配置區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E35EB27-9109-4696-825E-B11079D86F6D}" type="datetimeFigureOut">
              <a:rPr lang="zh-TW" altLang="en-US" smtClean="0"/>
              <a:pPr/>
              <a:t>17/6/19</a:t>
            </a:fld>
            <a:endParaRPr lang="zh-TW" altLang="en-US"/>
          </a:p>
        </p:txBody>
      </p:sp>
      <p:sp>
        <p:nvSpPr>
          <p:cNvPr id="3" name="頁尾版面配置區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zh-TW" altLang="en-US"/>
          </a:p>
        </p:txBody>
      </p:sp>
      <p:sp>
        <p:nvSpPr>
          <p:cNvPr id="23" name="投影片編號版面配置區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9B30664-CED3-4B06-B445-8E3238BBC23C}" type="slidenum">
              <a:rPr lang="zh-TW" altLang="en-US" smtClean="0"/>
              <a:pPr/>
              <a:t>‹#›</a:t>
            </a:fld>
            <a:endParaRPr lang="zh-TW" alt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967513" y="2348880"/>
            <a:ext cx="7772400" cy="1872208"/>
          </a:xfrm>
        </p:spPr>
        <p:txBody>
          <a:bodyPr/>
          <a:lstStyle/>
          <a:p>
            <a:r>
              <a:rPr lang="zh-TW" altLang="zh-TW" sz="4800" dirty="0" smtClean="0"/>
              <a:t>講題：「父母心」</a:t>
            </a:r>
            <a:r>
              <a:rPr lang="en-US" altLang="zh-TW" sz="4800" dirty="0" smtClean="0"/>
              <a:t/>
            </a:r>
            <a:br>
              <a:rPr lang="en-US" altLang="zh-TW" sz="4800" dirty="0" smtClean="0"/>
            </a:br>
            <a:r>
              <a:rPr lang="zh-TW" altLang="zh-TW" sz="4800" dirty="0" smtClean="0"/>
              <a:t>經文：撒下二十一</a:t>
            </a:r>
            <a:r>
              <a:rPr lang="en-US" altLang="zh-TW" sz="4800" dirty="0" smtClean="0"/>
              <a:t>1-14</a:t>
            </a:r>
            <a:endParaRPr lang="zh-TW" altLang="en-US" sz="4800" dirty="0"/>
          </a:p>
        </p:txBody>
      </p:sp>
      <p:sp>
        <p:nvSpPr>
          <p:cNvPr id="3" name="副標題 2"/>
          <p:cNvSpPr>
            <a:spLocks noGrp="1"/>
          </p:cNvSpPr>
          <p:nvPr>
            <p:ph type="subTitle" idx="1"/>
          </p:nvPr>
        </p:nvSpPr>
        <p:spPr>
          <a:xfrm>
            <a:off x="967513" y="4869160"/>
            <a:ext cx="7772400" cy="932696"/>
          </a:xfrm>
        </p:spPr>
        <p:txBody>
          <a:bodyPr>
            <a:noAutofit/>
          </a:bodyPr>
          <a:lstStyle/>
          <a:p>
            <a:pPr algn="r"/>
            <a:r>
              <a:rPr lang="zh-TW" altLang="en-US" sz="2800" dirty="0" smtClean="0"/>
              <a:t>蔡定邦老師</a:t>
            </a:r>
            <a:endParaRPr lang="en-US" altLang="zh-TW" sz="2800" dirty="0" smtClean="0"/>
          </a:p>
          <a:p>
            <a:pPr algn="r"/>
            <a:r>
              <a:rPr lang="zh-TW" altLang="en-US" sz="2800" dirty="0" smtClean="0"/>
              <a:t>德華福音會宣教士</a:t>
            </a:r>
            <a:endParaRPr lang="zh-TW"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smtClean="0"/>
              <a:t>2.</a:t>
            </a:r>
            <a:r>
              <a:rPr lang="zh-TW" altLang="zh-TW" b="1" dirty="0" smtClean="0"/>
              <a:t>慈母心：利斯巴</a:t>
            </a:r>
            <a:endParaRPr lang="zh-TW" altLang="en-US" dirty="0"/>
          </a:p>
        </p:txBody>
      </p:sp>
      <p:sp>
        <p:nvSpPr>
          <p:cNvPr id="3" name="內容版面配置區 2"/>
          <p:cNvSpPr>
            <a:spLocks noGrp="1"/>
          </p:cNvSpPr>
          <p:nvPr>
            <p:ph idx="1"/>
          </p:nvPr>
        </p:nvSpPr>
        <p:spPr>
          <a:xfrm>
            <a:off x="755576" y="1412776"/>
            <a:ext cx="5184576" cy="4942784"/>
          </a:xfrm>
        </p:spPr>
        <p:txBody>
          <a:bodyPr>
            <a:normAutofit fontScale="92500"/>
          </a:bodyPr>
          <a:lstStyle/>
          <a:p>
            <a:r>
              <a:rPr lang="zh-TW" altLang="zh-TW" sz="3600" dirty="0" smtClean="0"/>
              <a:t>利斯巴是誰？</a:t>
            </a:r>
            <a:endParaRPr lang="en-US" altLang="zh-TW" sz="3600" dirty="0" smtClean="0"/>
          </a:p>
          <a:p>
            <a:pPr lvl="1"/>
            <a:r>
              <a:rPr lang="zh-TW" altLang="zh-TW" sz="3600" dirty="0" smtClean="0"/>
              <a:t>掃羅一個妃嬪（</a:t>
            </a:r>
            <a:r>
              <a:rPr lang="zh-TW" altLang="en-US" sz="3600" dirty="0" smtClean="0"/>
              <a:t>「</a:t>
            </a:r>
            <a:r>
              <a:rPr lang="zh-TW" altLang="zh-TW" sz="3600" dirty="0" smtClean="0"/>
              <a:t>二奶</a:t>
            </a:r>
            <a:r>
              <a:rPr lang="zh-TW" altLang="en-US" sz="3600" dirty="0" smtClean="0"/>
              <a:t>」</a:t>
            </a:r>
            <a:r>
              <a:rPr lang="en-US" altLang="zh-TW" sz="3600" dirty="0" smtClean="0"/>
              <a:t>/</a:t>
            </a:r>
            <a:r>
              <a:rPr lang="zh-TW" altLang="en-US" sz="3600" dirty="0" smtClean="0"/>
              <a:t>「小三 」</a:t>
            </a:r>
            <a:r>
              <a:rPr lang="zh-TW" altLang="zh-TW" sz="3600" dirty="0" smtClean="0"/>
              <a:t>）</a:t>
            </a:r>
            <a:endParaRPr lang="en-US" altLang="zh-TW" sz="3600" dirty="0" smtClean="0"/>
          </a:p>
          <a:p>
            <a:pPr lvl="1"/>
            <a:r>
              <a:rPr lang="zh-TW" altLang="en-US" sz="3600" dirty="0" smtClean="0"/>
              <a:t>作</a:t>
            </a:r>
            <a:r>
              <a:rPr lang="zh-TW" altLang="zh-TW" sz="3600" dirty="0" smtClean="0"/>
              <a:t>「</a:t>
            </a:r>
            <a:r>
              <a:rPr lang="zh-TW" altLang="en-US" sz="3600" dirty="0"/>
              <a:t>小三</a:t>
            </a:r>
            <a:r>
              <a:rPr lang="zh-TW" altLang="zh-TW" sz="3600" dirty="0" smtClean="0"/>
              <a:t>」</a:t>
            </a:r>
            <a:r>
              <a:rPr lang="zh-TW" altLang="en-US" sz="3600" dirty="0" smtClean="0"/>
              <a:t>要甚麼條件？</a:t>
            </a:r>
            <a:endParaRPr lang="en-US" altLang="zh-TW" sz="3600" dirty="0" smtClean="0"/>
          </a:p>
          <a:p>
            <a:pPr lvl="1"/>
            <a:r>
              <a:rPr lang="zh-TW" altLang="zh-TW" sz="3600" dirty="0" smtClean="0"/>
              <a:t>撒下三</a:t>
            </a:r>
            <a:r>
              <a:rPr lang="en-US" altLang="zh-TW" sz="3600" dirty="0"/>
              <a:t>6</a:t>
            </a:r>
            <a:r>
              <a:rPr lang="en-US" altLang="zh-TW" sz="3600" dirty="0" smtClean="0"/>
              <a:t>-11</a:t>
            </a:r>
            <a:r>
              <a:rPr lang="zh-TW" altLang="en-US" sz="3600" dirty="0" smtClean="0"/>
              <a:t>：掃羅死後，元帥押尼</a:t>
            </a:r>
            <a:r>
              <a:rPr lang="zh-TW" altLang="en-US" sz="3600" dirty="0"/>
              <a:t>珥霸佔利斯巴</a:t>
            </a:r>
            <a:r>
              <a:rPr lang="zh-TW" altLang="en-US" sz="3600" dirty="0" smtClean="0"/>
              <a:t>、與她同房，</a:t>
            </a:r>
            <a:r>
              <a:rPr lang="zh-HK" altLang="en-US" sz="3600" dirty="0"/>
              <a:t>伊施波</a:t>
            </a:r>
            <a:r>
              <a:rPr lang="zh-HK" altLang="en-US" sz="3600" dirty="0" smtClean="0"/>
              <a:t>設</a:t>
            </a:r>
            <a:r>
              <a:rPr lang="zh-TW" altLang="en-US" sz="3600" dirty="0" smtClean="0"/>
              <a:t>質問反被臭罵，從此不敢回答一句</a:t>
            </a:r>
            <a:endParaRPr lang="en-US" altLang="zh-TW" sz="3600" dirty="0" smtClean="0"/>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1844824"/>
            <a:ext cx="2880320" cy="395817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heckerboard(across)">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en-US" altLang="zh-TW" dirty="0" smtClean="0"/>
              <a:t>7-8</a:t>
            </a:r>
            <a:r>
              <a:rPr lang="zh-TW" altLang="en-US" dirty="0" smtClean="0"/>
              <a:t>節</a:t>
            </a:r>
            <a:r>
              <a:rPr lang="zh-TW" altLang="en-US" dirty="0" smtClean="0">
                <a:solidFill>
                  <a:srgbClr val="92D050"/>
                </a:solidFill>
              </a:rPr>
              <a:t>交不交名單</a:t>
            </a:r>
            <a:r>
              <a:rPr lang="zh-TW" altLang="en-US" dirty="0" smtClean="0"/>
              <a:t>中</a:t>
            </a:r>
            <a:r>
              <a:rPr lang="zh-TW" altLang="zh-TW" dirty="0"/>
              <a:t>兩</a:t>
            </a:r>
            <a:r>
              <a:rPr lang="zh-TW" altLang="zh-TW" dirty="0" smtClean="0"/>
              <a:t>個米</a:t>
            </a:r>
            <a:r>
              <a:rPr lang="zh-TW" altLang="zh-TW" dirty="0"/>
              <a:t>非波</a:t>
            </a:r>
            <a:r>
              <a:rPr lang="zh-TW" altLang="zh-TW" dirty="0" smtClean="0"/>
              <a:t>設</a:t>
            </a:r>
            <a:endParaRPr lang="zh-TW" altLang="en-US" dirty="0"/>
          </a:p>
        </p:txBody>
      </p:sp>
      <p:sp>
        <p:nvSpPr>
          <p:cNvPr id="5" name="內容版面配置區 4"/>
          <p:cNvSpPr>
            <a:spLocks noGrp="1"/>
          </p:cNvSpPr>
          <p:nvPr>
            <p:ph sz="half" idx="1"/>
          </p:nvPr>
        </p:nvSpPr>
        <p:spPr>
          <a:xfrm>
            <a:off x="464344" y="1770501"/>
            <a:ext cx="7852072" cy="4525963"/>
          </a:xfrm>
        </p:spPr>
        <p:txBody>
          <a:bodyPr>
            <a:normAutofit/>
          </a:bodyPr>
          <a:lstStyle/>
          <a:p>
            <a:r>
              <a:rPr lang="zh-TW" altLang="zh-TW" sz="3600" baseline="30000" dirty="0" smtClean="0">
                <a:ea typeface="標楷體" pitchFamily="65" charset="-120"/>
              </a:rPr>
              <a:t>7</a:t>
            </a:r>
            <a:r>
              <a:rPr lang="zh-TW" altLang="zh-TW" sz="3600" dirty="0" smtClean="0">
                <a:ea typeface="標楷體" pitchFamily="65" charset="-120"/>
              </a:rPr>
              <a:t>因為曾與掃羅的兒子約拿單指著耶和華起誓結盟，就愛惜掃羅的孫子、</a:t>
            </a:r>
            <a:r>
              <a:rPr lang="zh-TW" altLang="zh-TW" sz="3600" dirty="0" smtClean="0">
                <a:solidFill>
                  <a:srgbClr val="00B0F0"/>
                </a:solidFill>
                <a:ea typeface="標楷體" pitchFamily="65" charset="-120"/>
              </a:rPr>
              <a:t>約拿單的兒子</a:t>
            </a:r>
            <a:r>
              <a:rPr lang="zh-TW" altLang="zh-TW" sz="3600" dirty="0" smtClean="0">
                <a:solidFill>
                  <a:srgbClr val="FFFF00"/>
                </a:solidFill>
                <a:ea typeface="標楷體" pitchFamily="65" charset="-120"/>
              </a:rPr>
              <a:t>米非波設</a:t>
            </a:r>
            <a:r>
              <a:rPr lang="zh-TW" altLang="zh-TW" sz="3600" dirty="0" smtClean="0">
                <a:ea typeface="標楷體" pitchFamily="65" charset="-120"/>
              </a:rPr>
              <a:t>，不交出來，</a:t>
            </a:r>
            <a:r>
              <a:rPr lang="zh-TW" altLang="zh-TW" sz="3600" baseline="30000" dirty="0" smtClean="0">
                <a:ea typeface="標楷體" pitchFamily="65" charset="-120"/>
              </a:rPr>
              <a:t>8</a:t>
            </a:r>
            <a:r>
              <a:rPr lang="zh-TW" altLang="zh-TW" sz="3600" dirty="0" smtClean="0">
                <a:ea typeface="標楷體" pitchFamily="65" charset="-120"/>
              </a:rPr>
              <a:t>卻把愛雅的女兒</a:t>
            </a:r>
            <a:r>
              <a:rPr lang="zh-TW" altLang="zh-TW" sz="3600" dirty="0" smtClean="0">
                <a:solidFill>
                  <a:srgbClr val="FFC000"/>
                </a:solidFill>
                <a:ea typeface="標楷體" pitchFamily="65" charset="-120"/>
              </a:rPr>
              <a:t>利斯巴給掃羅所生的兩個兒子</a:t>
            </a:r>
            <a:r>
              <a:rPr lang="zh-TW" altLang="zh-TW" sz="3600" dirty="0" smtClean="0">
                <a:ea typeface="標楷體" pitchFamily="65" charset="-120"/>
              </a:rPr>
              <a:t>亞摩尼、</a:t>
            </a:r>
            <a:r>
              <a:rPr lang="zh-TW" altLang="zh-TW" sz="3600" dirty="0" smtClean="0">
                <a:solidFill>
                  <a:srgbClr val="FFFF00"/>
                </a:solidFill>
                <a:ea typeface="標楷體" pitchFamily="65" charset="-120"/>
              </a:rPr>
              <a:t>米非波設</a:t>
            </a:r>
            <a:r>
              <a:rPr lang="zh-TW" altLang="zh-TW" sz="3600" dirty="0" smtClean="0">
                <a:ea typeface="標楷體" pitchFamily="65" charset="-120"/>
              </a:rPr>
              <a:t>，和掃羅女兒米甲的姊姊給米何拉人巴西萊兒子亞得列所生的五個兒子</a:t>
            </a:r>
            <a:r>
              <a:rPr lang="zh-TW" altLang="zh-TW" sz="3600" baseline="30000" dirty="0" smtClean="0">
                <a:ea typeface="標楷體" pitchFamily="65" charset="-120"/>
              </a:rPr>
              <a:t>9</a:t>
            </a:r>
            <a:r>
              <a:rPr lang="zh-TW" altLang="zh-TW" sz="3600" dirty="0" smtClean="0">
                <a:ea typeface="標楷體" pitchFamily="65" charset="-120"/>
              </a:rPr>
              <a:t>交在基遍人的手裏</a:t>
            </a:r>
            <a:r>
              <a:rPr lang="zh-TW" altLang="en-US" sz="3600" dirty="0">
                <a:ea typeface="標楷體" pitchFamily="65" charset="-120"/>
              </a:rPr>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624282" y="631940"/>
            <a:ext cx="4757348" cy="5878888"/>
          </a:xfrm>
        </p:spPr>
        <p:txBody>
          <a:bodyPr>
            <a:noAutofit/>
          </a:bodyPr>
          <a:lstStyle/>
          <a:p>
            <a:r>
              <a:rPr lang="en-US" altLang="zh-TW" sz="3200" dirty="0" smtClean="0">
                <a:ea typeface="新細明體" pitchFamily="18" charset="-120"/>
              </a:rPr>
              <a:t>v.10-</a:t>
            </a:r>
            <a:r>
              <a:rPr lang="zh-TW" altLang="zh-TW" sz="3200" dirty="0" smtClean="0">
                <a:latin typeface="標楷體" pitchFamily="65" charset="-120"/>
                <a:ea typeface="標楷體" pitchFamily="65" charset="-120"/>
              </a:rPr>
              <a:t>愛雅的女兒利斯巴用麻布在磐石上搭棚，</a:t>
            </a:r>
            <a:r>
              <a:rPr lang="zh-TW" altLang="zh-TW" sz="3200" dirty="0" smtClean="0">
                <a:solidFill>
                  <a:srgbClr val="FFFF00"/>
                </a:solidFill>
                <a:latin typeface="標楷體" pitchFamily="65" charset="-120"/>
                <a:ea typeface="標楷體" pitchFamily="65" charset="-120"/>
              </a:rPr>
              <a:t>從動手收割的時候</a:t>
            </a:r>
            <a:r>
              <a:rPr lang="zh-TW" altLang="zh-TW" sz="3200" dirty="0" smtClean="0">
                <a:solidFill>
                  <a:srgbClr val="FFC000"/>
                </a:solidFill>
                <a:latin typeface="標楷體" pitchFamily="65" charset="-120"/>
                <a:ea typeface="標楷體" pitchFamily="65" charset="-120"/>
              </a:rPr>
              <a:t>直到天降雨</a:t>
            </a:r>
            <a:r>
              <a:rPr lang="zh-TW" altLang="zh-TW" sz="3200" dirty="0" smtClean="0">
                <a:latin typeface="標楷體" pitchFamily="65" charset="-120"/>
                <a:ea typeface="標楷體" pitchFamily="65" charset="-120"/>
              </a:rPr>
              <a:t>在屍身上的時候</a:t>
            </a:r>
            <a:endParaRPr lang="en-US" altLang="zh-TW" sz="3200" dirty="0" smtClean="0">
              <a:latin typeface="標楷體" pitchFamily="65" charset="-120"/>
              <a:ea typeface="標楷體" pitchFamily="65" charset="-120"/>
            </a:endParaRPr>
          </a:p>
          <a:p>
            <a:pPr lvl="1"/>
            <a:r>
              <a:rPr lang="zh-TW" altLang="en-US" sz="3200" dirty="0" smtClean="0"/>
              <a:t>四月收割</a:t>
            </a:r>
            <a:r>
              <a:rPr lang="en-US" altLang="zh-TW" sz="3200" dirty="0" smtClean="0">
                <a:sym typeface="Wingdings" panose="05000000000000000000" pitchFamily="2" charset="2"/>
              </a:rPr>
              <a:t></a:t>
            </a:r>
            <a:r>
              <a:rPr lang="zh-TW" altLang="zh-TW" sz="3200" dirty="0" smtClean="0"/>
              <a:t>十月雨季</a:t>
            </a:r>
            <a:r>
              <a:rPr lang="en-US" altLang="zh-TW" sz="3200" dirty="0"/>
              <a:t>〔</a:t>
            </a:r>
            <a:r>
              <a:rPr lang="zh-TW" altLang="en-US" sz="3200" dirty="0" smtClean="0"/>
              <a:t>地中海氣候特徵：</a:t>
            </a:r>
            <a:r>
              <a:rPr lang="zh-TW" altLang="en-US" sz="3200" dirty="0" smtClean="0">
                <a:latin typeface="Times New Roman"/>
                <a:cs typeface="Times New Roman"/>
              </a:rPr>
              <a:t>夏旱冬雨</a:t>
            </a:r>
            <a:r>
              <a:rPr lang="en-US" altLang="zh-TW" sz="3200" dirty="0" smtClean="0">
                <a:latin typeface="Times New Roman"/>
                <a:cs typeface="Times New Roman"/>
              </a:rPr>
              <a:t>〕</a:t>
            </a:r>
          </a:p>
          <a:p>
            <a:pPr lvl="1"/>
            <a:r>
              <a:rPr lang="zh-TW" altLang="zh-TW" sz="3200" dirty="0" smtClean="0"/>
              <a:t>→整整半年的時間</a:t>
            </a:r>
            <a:endParaRPr lang="en-US" altLang="zh-TW" sz="3200" dirty="0" smtClean="0"/>
          </a:p>
          <a:p>
            <a:r>
              <a:rPr lang="zh-TW" altLang="zh-TW" sz="3200" dirty="0" smtClean="0">
                <a:latin typeface="標楷體" pitchFamily="65" charset="-120"/>
                <a:ea typeface="標楷體" pitchFamily="65" charset="-120"/>
              </a:rPr>
              <a:t>日間不容空中的雀鳥落在屍身上，夜間不讓田野的走獸前來糟踐</a:t>
            </a:r>
            <a:endParaRPr lang="en-US" altLang="zh-TW" sz="3200" dirty="0" smtClean="0">
              <a:latin typeface="標楷體" pitchFamily="65" charset="-120"/>
              <a:ea typeface="標楷體" pitchFamily="65" charset="-120"/>
            </a:endParaRPr>
          </a:p>
        </p:txBody>
      </p:sp>
      <p:sp>
        <p:nvSpPr>
          <p:cNvPr id="5" name="文字方塊 4"/>
          <p:cNvSpPr txBox="1"/>
          <p:nvPr/>
        </p:nvSpPr>
        <p:spPr>
          <a:xfrm>
            <a:off x="5266420" y="5265622"/>
            <a:ext cx="3600400" cy="1569660"/>
          </a:xfrm>
          <a:prstGeom prst="rect">
            <a:avLst/>
          </a:prstGeom>
          <a:noFill/>
        </p:spPr>
        <p:txBody>
          <a:bodyPr wrap="square" rtlCol="0">
            <a:spAutoFit/>
          </a:bodyPr>
          <a:lstStyle/>
          <a:p>
            <a:r>
              <a:rPr lang="zh-TW" altLang="zh-TW" sz="2400" b="1" dirty="0" smtClean="0">
                <a:solidFill>
                  <a:srgbClr val="FFFF00"/>
                </a:solidFill>
              </a:rPr>
              <a:t>利斯巴</a:t>
            </a:r>
            <a:r>
              <a:rPr lang="zh-TW" altLang="en-US" sz="2400" b="1" dirty="0" smtClean="0">
                <a:solidFill>
                  <a:srgbClr val="FFFF00"/>
                </a:solidFill>
              </a:rPr>
              <a:t>：</a:t>
            </a:r>
            <a:r>
              <a:rPr lang="zh-TW" altLang="zh-TW" sz="2400" b="1" dirty="0" smtClean="0">
                <a:solidFill>
                  <a:srgbClr val="FFFF00"/>
                </a:solidFill>
              </a:rPr>
              <a:t>在生無力保護自己的兒女</a:t>
            </a:r>
            <a:r>
              <a:rPr lang="zh-TW" altLang="en-US" sz="2400" b="1" dirty="0" smtClean="0">
                <a:solidFill>
                  <a:srgbClr val="FFFF00"/>
                </a:solidFill>
              </a:rPr>
              <a:t>（</a:t>
            </a:r>
            <a:r>
              <a:rPr lang="zh-TW" altLang="zh-TW" sz="2400" b="1" dirty="0" smtClean="0">
                <a:solidFill>
                  <a:srgbClr val="FFFF00"/>
                </a:solidFill>
              </a:rPr>
              <a:t>甚至是自己</a:t>
            </a:r>
            <a:r>
              <a:rPr lang="zh-TW" altLang="en-US" sz="2400" b="1" dirty="0" smtClean="0">
                <a:solidFill>
                  <a:srgbClr val="FFFF00"/>
                </a:solidFill>
              </a:rPr>
              <a:t>）</a:t>
            </a:r>
            <a:r>
              <a:rPr lang="zh-TW" altLang="zh-TW" sz="2400" b="1" dirty="0" smtClean="0">
                <a:solidFill>
                  <a:srgbClr val="FFFF00"/>
                </a:solidFill>
              </a:rPr>
              <a:t>，死後也要保護他們屍體的尊嚴</a:t>
            </a:r>
            <a:endParaRPr lang="zh-TW" altLang="en-US" sz="2400" dirty="0"/>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6440" y="692696"/>
            <a:ext cx="3240360" cy="4601966"/>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par>
                          <p:cTn id="23" fill="hold">
                            <p:stCondLst>
                              <p:cond delay="500"/>
                            </p:stCondLst>
                            <p:childTnLst>
                              <p:par>
                                <p:cTn id="24" presetID="1" presetClass="entr" presetSubtype="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不想回憶、未敢</a:t>
            </a:r>
            <a:r>
              <a:rPr lang="zh-TW" altLang="en-US" dirty="0" smtClean="0"/>
              <a:t>忘記</a:t>
            </a:r>
            <a:endParaRPr lang="zh-TW" altLang="en-US" dirty="0"/>
          </a:p>
        </p:txBody>
      </p:sp>
      <p:sp>
        <p:nvSpPr>
          <p:cNvPr id="3" name="內容版面配置區 2"/>
          <p:cNvSpPr>
            <a:spLocks noGrp="1"/>
          </p:cNvSpPr>
          <p:nvPr>
            <p:ph idx="1"/>
          </p:nvPr>
        </p:nvSpPr>
        <p:spPr>
          <a:xfrm>
            <a:off x="606032" y="1682772"/>
            <a:ext cx="4176464" cy="4572000"/>
          </a:xfrm>
        </p:spPr>
        <p:txBody>
          <a:bodyPr>
            <a:normAutofit/>
          </a:bodyPr>
          <a:lstStyle/>
          <a:p>
            <a:r>
              <a:rPr lang="zh-TW" altLang="zh-TW" sz="3200" dirty="0" smtClean="0"/>
              <a:t>「天安門母親」</a:t>
            </a:r>
            <a:endParaRPr lang="en-US" altLang="zh-TW" sz="3200" dirty="0" smtClean="0"/>
          </a:p>
          <a:p>
            <a:pPr lvl="1"/>
            <a:r>
              <a:rPr lang="zh-TW" altLang="en-US" sz="3200" dirty="0" smtClean="0"/>
              <a:t>發起人：</a:t>
            </a:r>
            <a:r>
              <a:rPr lang="zh-TW" altLang="zh-TW" sz="3200" dirty="0" smtClean="0"/>
              <a:t>丁子霖</a:t>
            </a:r>
            <a:endParaRPr lang="en-US" altLang="zh-TW" sz="3200" dirty="0" smtClean="0"/>
          </a:p>
          <a:p>
            <a:r>
              <a:rPr lang="zh-TW" altLang="en-US" sz="3200" dirty="0" smtClean="0"/>
              <a:t>「六四事件」</a:t>
            </a:r>
            <a:r>
              <a:rPr lang="en-US" altLang="zh-TW" sz="3200" dirty="0" smtClean="0"/>
              <a:t>20</a:t>
            </a:r>
            <a:r>
              <a:rPr lang="zh-TW" altLang="en-US" sz="3200" dirty="0" smtClean="0"/>
              <a:t>週年短片</a:t>
            </a:r>
            <a:endParaRPr lang="en-US" altLang="zh-TW" sz="3200" dirty="0" smtClean="0"/>
          </a:p>
          <a:p>
            <a:pPr lvl="1"/>
            <a:r>
              <a:rPr lang="zh-TW" altLang="zh-TW" sz="3200" dirty="0" smtClean="0"/>
              <a:t>天安門母親</a:t>
            </a:r>
            <a:r>
              <a:rPr lang="zh-TW" altLang="en-US" sz="3200" dirty="0" smtClean="0"/>
              <a:t>的見證</a:t>
            </a:r>
            <a:endParaRPr lang="en-US" altLang="zh-TW" sz="3200" dirty="0" smtClean="0"/>
          </a:p>
          <a:p>
            <a:pPr lvl="1"/>
            <a:r>
              <a:rPr lang="zh-TW" altLang="en-US" sz="3200" dirty="0" smtClean="0"/>
              <a:t>不願直面六四真相，二十多年來為中國人民帶來的傷害</a:t>
            </a:r>
            <a:endParaRPr lang="en-US" altLang="zh-TW" sz="3200" dirty="0" smtClean="0"/>
          </a:p>
          <a:p>
            <a:endParaRPr lang="en-US" altLang="zh-TW" dirty="0" smtClean="0"/>
          </a:p>
          <a:p>
            <a:endParaRPr lang="zh-TW" altLang="en-US" dirty="0"/>
          </a:p>
        </p:txBody>
      </p:sp>
      <p:pic>
        <p:nvPicPr>
          <p:cNvPr id="4" name="圖片 3" descr="09la1p101.jpg"/>
          <p:cNvPicPr>
            <a:picLocks noChangeAspect="1"/>
          </p:cNvPicPr>
          <p:nvPr/>
        </p:nvPicPr>
        <p:blipFill>
          <a:blip r:embed="rId2" cstate="print"/>
          <a:stretch>
            <a:fillRect/>
          </a:stretch>
        </p:blipFill>
        <p:spPr>
          <a:xfrm>
            <a:off x="4800600" y="1599608"/>
            <a:ext cx="4313107" cy="2808312"/>
          </a:xfrm>
          <a:prstGeom prst="rect">
            <a:avLst/>
          </a:prstGeom>
        </p:spPr>
      </p:pic>
      <p:sp>
        <p:nvSpPr>
          <p:cNvPr id="7" name="文字方塊 6"/>
          <p:cNvSpPr txBox="1"/>
          <p:nvPr/>
        </p:nvSpPr>
        <p:spPr>
          <a:xfrm>
            <a:off x="3851921" y="6237312"/>
            <a:ext cx="5292080" cy="461665"/>
          </a:xfrm>
          <a:prstGeom prst="rect">
            <a:avLst/>
          </a:prstGeom>
          <a:noFill/>
        </p:spPr>
        <p:txBody>
          <a:bodyPr wrap="square" rtlCol="0">
            <a:spAutoFit/>
          </a:bodyPr>
          <a:lstStyle/>
          <a:p>
            <a:pPr marL="0" lvl="1"/>
            <a:r>
              <a:rPr lang="en-US" altLang="zh-TW" sz="2400" dirty="0" err="1" smtClean="0"/>
              <a:t>Youtube</a:t>
            </a:r>
            <a:r>
              <a:rPr lang="zh-TW" altLang="en-US" sz="2400" dirty="0" smtClean="0"/>
              <a:t>：盧冠廷的「漆黑將不再面對」</a:t>
            </a:r>
            <a:endParaRPr lang="en-US" altLang="zh-TW" sz="2400" dirty="0" smtClean="0"/>
          </a:p>
        </p:txBody>
      </p:sp>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20596" y="4917722"/>
            <a:ext cx="3701687" cy="134109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par>
                          <p:cTn id="23" fill="hold">
                            <p:stCondLst>
                              <p:cond delay="500"/>
                            </p:stCondLst>
                            <p:childTnLst>
                              <p:par>
                                <p:cTn id="24" presetID="2" presetClass="entr" presetSubtype="4"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par>
                          <p:cTn id="28" fill="hold">
                            <p:stCondLst>
                              <p:cond delay="1000"/>
                            </p:stCondLst>
                            <p:childTnLst>
                              <p:par>
                                <p:cTn id="29" presetID="5" presetClass="entr" presetSubtype="1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checkerboard(across)">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checkerboard(across)">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checkerboard(across)">
                                      <p:cBhvr>
                                        <p:cTn id="4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en-US" altLang="zh-TW" b="1" dirty="0" smtClean="0"/>
              <a:t>3.</a:t>
            </a:r>
            <a:r>
              <a:rPr lang="zh-TW" altLang="zh-TW" b="1" dirty="0" smtClean="0"/>
              <a:t>為父的心：大衛（</a:t>
            </a:r>
            <a:r>
              <a:rPr lang="en-US" altLang="zh-TW" b="1" dirty="0" smtClean="0"/>
              <a:t>11-14</a:t>
            </a:r>
            <a:r>
              <a:rPr lang="zh-TW" altLang="en-US" b="1" dirty="0" smtClean="0"/>
              <a:t>節</a:t>
            </a:r>
            <a:r>
              <a:rPr lang="zh-TW" altLang="zh-TW" b="1" dirty="0" smtClean="0"/>
              <a:t>）</a:t>
            </a:r>
            <a:endParaRPr lang="zh-TW" altLang="en-US" dirty="0"/>
          </a:p>
        </p:txBody>
      </p:sp>
      <p:sp>
        <p:nvSpPr>
          <p:cNvPr id="5" name="內容版面配置區 4"/>
          <p:cNvSpPr>
            <a:spLocks noGrp="1"/>
          </p:cNvSpPr>
          <p:nvPr>
            <p:ph sz="half" idx="1"/>
          </p:nvPr>
        </p:nvSpPr>
        <p:spPr>
          <a:xfrm>
            <a:off x="467544" y="1902303"/>
            <a:ext cx="7920880" cy="4263001"/>
          </a:xfrm>
        </p:spPr>
        <p:txBody>
          <a:bodyPr>
            <a:normAutofit fontScale="77500" lnSpcReduction="20000"/>
          </a:bodyPr>
          <a:lstStyle/>
          <a:p>
            <a:r>
              <a:rPr lang="zh-TW" altLang="zh-TW" sz="5100" baseline="30000" dirty="0" smtClean="0">
                <a:ea typeface="標楷體" pitchFamily="65" charset="-120"/>
              </a:rPr>
              <a:t>11</a:t>
            </a:r>
            <a:r>
              <a:rPr lang="zh-TW" altLang="zh-TW" sz="5100" dirty="0" smtClean="0">
                <a:ea typeface="標楷體" pitchFamily="65" charset="-120"/>
              </a:rPr>
              <a:t> 有人將</a:t>
            </a:r>
            <a:r>
              <a:rPr lang="en-US" altLang="zh-TW" sz="5100" dirty="0" smtClean="0">
                <a:ea typeface="標楷體" panose="03000509000000000000" pitchFamily="65" charset="-120"/>
              </a:rPr>
              <a:t>…</a:t>
            </a:r>
            <a:r>
              <a:rPr lang="zh-TW" altLang="zh-TW" sz="5100" dirty="0" smtClean="0">
                <a:ea typeface="標楷體" pitchFamily="65" charset="-120"/>
              </a:rPr>
              <a:t>利斯巴所行的這事告訴大衛。</a:t>
            </a:r>
            <a:r>
              <a:rPr lang="en-US" altLang="zh-TW" sz="5100" dirty="0">
                <a:ea typeface="標楷體" pitchFamily="65" charset="-120"/>
              </a:rPr>
              <a:t> … </a:t>
            </a:r>
            <a:r>
              <a:rPr lang="en-US" altLang="zh-TW" sz="5100" baseline="30000" dirty="0" smtClean="0">
                <a:ea typeface="標楷體" pitchFamily="65" charset="-120"/>
              </a:rPr>
              <a:t>13</a:t>
            </a:r>
            <a:r>
              <a:rPr lang="zh-TW" altLang="zh-TW" sz="5100" dirty="0" smtClean="0">
                <a:ea typeface="標楷體" pitchFamily="65" charset="-120"/>
              </a:rPr>
              <a:t> 大衛將掃羅和他兒子約拿單的骸骨從那裏搬了來，又收殮被懸掛七人的骸骨</a:t>
            </a:r>
            <a:r>
              <a:rPr lang="zh-TW" altLang="en-US" sz="5100" dirty="0" smtClean="0">
                <a:ea typeface="標楷體" pitchFamily="65" charset="-120"/>
              </a:rPr>
              <a:t>，</a:t>
            </a:r>
            <a:r>
              <a:rPr lang="zh-TW" altLang="zh-TW" sz="5100" baseline="30000" dirty="0" smtClean="0">
                <a:ea typeface="標楷體" pitchFamily="65" charset="-120"/>
              </a:rPr>
              <a:t>14</a:t>
            </a:r>
            <a:r>
              <a:rPr lang="zh-TW" altLang="zh-TW" sz="5100" dirty="0" smtClean="0">
                <a:ea typeface="標楷體" pitchFamily="65" charset="-120"/>
              </a:rPr>
              <a:t> 將掃羅和他兒子約拿單的骸骨葬在便雅憫的洗拉</a:t>
            </a:r>
            <a:r>
              <a:rPr lang="en-US" altLang="zh-TW" sz="5100" dirty="0" smtClean="0">
                <a:ea typeface="標楷體" panose="03000509000000000000" pitchFamily="65" charset="-120"/>
              </a:rPr>
              <a:t>…</a:t>
            </a:r>
            <a:r>
              <a:rPr lang="zh-TW" altLang="zh-TW" sz="5100" dirty="0" smtClean="0">
                <a:ea typeface="標楷體" pitchFamily="65" charset="-120"/>
              </a:rPr>
              <a:t>眾人行了王所吩咐的。</a:t>
            </a:r>
            <a:r>
              <a:rPr lang="zh-TW" altLang="zh-TW" sz="5100" b="1" dirty="0" smtClean="0">
                <a:solidFill>
                  <a:srgbClr val="FFFF00"/>
                </a:solidFill>
                <a:ea typeface="標楷體" pitchFamily="65" charset="-120"/>
              </a:rPr>
              <a:t>此後上帝垂聽國民所求</a:t>
            </a:r>
            <a:r>
              <a:rPr lang="zh-TW" altLang="en-US" sz="5100" b="1" dirty="0" smtClean="0">
                <a:solidFill>
                  <a:srgbClr val="FFFF00"/>
                </a:solidFill>
                <a:ea typeface="標楷體" pitchFamily="65" charset="-120"/>
              </a:rPr>
              <a:t>。</a:t>
            </a:r>
            <a:endParaRPr lang="zh-TW" altLang="zh-TW" sz="5100" b="1" dirty="0" smtClean="0">
              <a:solidFill>
                <a:srgbClr val="FFFF00"/>
              </a:solidFill>
              <a:ea typeface="標楷體" pitchFamily="65" charset="-120"/>
            </a:endParaRPr>
          </a:p>
          <a:p>
            <a:endParaRPr lang="zh-TW" altLang="en-US" dirty="0">
              <a:ea typeface="標楷體" pitchFamily="65" charset="-12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3.</a:t>
            </a:r>
            <a:r>
              <a:rPr lang="zh-TW" altLang="zh-TW" b="1" dirty="0" smtClean="0"/>
              <a:t>為父的心：大衛（</a:t>
            </a:r>
            <a:r>
              <a:rPr lang="en-US" altLang="zh-TW" b="1" dirty="0" smtClean="0"/>
              <a:t>11-14</a:t>
            </a:r>
            <a:r>
              <a:rPr lang="zh-TW" altLang="en-US" b="1" dirty="0" smtClean="0"/>
              <a:t>節</a:t>
            </a:r>
            <a:r>
              <a:rPr lang="zh-TW" altLang="zh-TW" b="1" dirty="0" smtClean="0"/>
              <a:t>）</a:t>
            </a:r>
            <a:endParaRPr lang="zh-TW" altLang="en-US" dirty="0"/>
          </a:p>
        </p:txBody>
      </p:sp>
      <p:sp>
        <p:nvSpPr>
          <p:cNvPr id="3" name="內容版面配置區 2"/>
          <p:cNvSpPr>
            <a:spLocks noGrp="1"/>
          </p:cNvSpPr>
          <p:nvPr>
            <p:ph idx="1"/>
          </p:nvPr>
        </p:nvSpPr>
        <p:spPr>
          <a:xfrm>
            <a:off x="914400" y="1412776"/>
            <a:ext cx="7772400" cy="4942784"/>
          </a:xfrm>
        </p:spPr>
        <p:txBody>
          <a:bodyPr>
            <a:normAutofit/>
          </a:bodyPr>
          <a:lstStyle/>
          <a:p>
            <a:r>
              <a:rPr lang="zh-TW" altLang="zh-TW" sz="4000" dirty="0" smtClean="0"/>
              <a:t>大衛</a:t>
            </a:r>
            <a:r>
              <a:rPr lang="en-US" altLang="zh-TW" sz="4000" dirty="0" smtClean="0"/>
              <a:t>=</a:t>
            </a:r>
            <a:r>
              <a:rPr lang="zh-TW" altLang="en-US" sz="4000" dirty="0" smtClean="0"/>
              <a:t>「</a:t>
            </a:r>
            <a:r>
              <a:rPr lang="zh-TW" altLang="zh-TW" sz="4000" dirty="0" smtClean="0"/>
              <a:t>合神心意的王</a:t>
            </a:r>
            <a:r>
              <a:rPr lang="zh-TW" altLang="en-US" sz="4000" dirty="0" smtClean="0"/>
              <a:t>」</a:t>
            </a:r>
            <a:r>
              <a:rPr lang="en-US" altLang="zh-TW" sz="4000" dirty="0" smtClean="0"/>
              <a:t/>
            </a:r>
            <a:br>
              <a:rPr lang="en-US" altLang="zh-TW" sz="4000" dirty="0" smtClean="0"/>
            </a:br>
            <a:r>
              <a:rPr lang="zh-TW" altLang="en-US" sz="4000" dirty="0" smtClean="0"/>
              <a:t>（撒上</a:t>
            </a:r>
            <a:r>
              <a:rPr lang="en-US" altLang="zh-TW" sz="4000" dirty="0" smtClean="0"/>
              <a:t>13:14</a:t>
            </a:r>
            <a:r>
              <a:rPr lang="zh-TW" altLang="en-US" sz="4000" dirty="0" smtClean="0"/>
              <a:t>；徒</a:t>
            </a:r>
            <a:r>
              <a:rPr lang="en-US" altLang="zh-TW" sz="4000" dirty="0" smtClean="0"/>
              <a:t>13:22</a:t>
            </a:r>
            <a:r>
              <a:rPr lang="zh-TW" altLang="en-US" sz="4000" dirty="0" smtClean="0"/>
              <a:t>）</a:t>
            </a:r>
            <a:endParaRPr lang="en-US" altLang="zh-TW" sz="4000" dirty="0" smtClean="0"/>
          </a:p>
          <a:p>
            <a:pPr lvl="1"/>
            <a:r>
              <a:rPr lang="zh-TW" altLang="en-US" sz="3600" dirty="0" smtClean="0">
                <a:latin typeface="Times New Roman"/>
                <a:cs typeface="Times New Roman"/>
              </a:rPr>
              <a:t>→</a:t>
            </a:r>
            <a:r>
              <a:rPr lang="zh-TW" altLang="zh-TW" sz="3600" dirty="0" smtClean="0"/>
              <a:t>明白神</a:t>
            </a:r>
            <a:r>
              <a:rPr lang="zh-TW" altLang="en-US" sz="3600" dirty="0" smtClean="0"/>
              <a:t>的</a:t>
            </a:r>
            <a:r>
              <a:rPr lang="zh-TW" altLang="zh-TW" sz="3600" dirty="0" smtClean="0"/>
              <a:t>心</a:t>
            </a:r>
            <a:r>
              <a:rPr lang="zh-TW" altLang="en-US" sz="3600" dirty="0" smtClean="0"/>
              <a:t>意</a:t>
            </a:r>
            <a:endParaRPr lang="en-US" altLang="zh-TW" sz="3600" dirty="0" smtClean="0"/>
          </a:p>
          <a:p>
            <a:pPr lvl="1"/>
            <a:r>
              <a:rPr lang="zh-TW" altLang="en-US" sz="3600" dirty="0" smtClean="0"/>
              <a:t>但他並非一早便明白（沒有祈求便聽從基遍人的要求）</a:t>
            </a:r>
            <a:endParaRPr lang="en-US" altLang="zh-TW" sz="3600" dirty="0" smtClean="0"/>
          </a:p>
          <a:p>
            <a:pPr lvl="1"/>
            <a:r>
              <a:rPr lang="zh-TW" altLang="en-US" sz="3600" dirty="0" smtClean="0"/>
              <a:t>他是</a:t>
            </a:r>
            <a:r>
              <a:rPr lang="zh-TW" altLang="zh-TW" sz="3600" dirty="0" smtClean="0"/>
              <a:t>製造悲劇</a:t>
            </a:r>
            <a:r>
              <a:rPr lang="zh-TW" altLang="en-US" sz="3600" dirty="0" smtClean="0"/>
              <a:t>的</a:t>
            </a:r>
            <a:r>
              <a:rPr lang="zh-TW" altLang="zh-TW" sz="3600" dirty="0" smtClean="0"/>
              <a:t>人</a:t>
            </a:r>
            <a:endParaRPr lang="zh-TW" altLang="en-US" sz="3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經文的</a:t>
            </a:r>
            <a:r>
              <a:rPr lang="zh-TW" altLang="en-US" dirty="0" smtClean="0"/>
              <a:t>信息</a:t>
            </a:r>
            <a:endParaRPr lang="zh-TW" altLang="en-US" dirty="0"/>
          </a:p>
        </p:txBody>
      </p:sp>
      <p:sp>
        <p:nvSpPr>
          <p:cNvPr id="3" name="內容版面配置區 2"/>
          <p:cNvSpPr>
            <a:spLocks noGrp="1"/>
          </p:cNvSpPr>
          <p:nvPr>
            <p:ph idx="1"/>
          </p:nvPr>
        </p:nvSpPr>
        <p:spPr>
          <a:xfrm>
            <a:off x="827584" y="1426464"/>
            <a:ext cx="7772400" cy="5026872"/>
          </a:xfrm>
        </p:spPr>
        <p:txBody>
          <a:bodyPr>
            <a:normAutofit/>
          </a:bodyPr>
          <a:lstStyle/>
          <a:p>
            <a:pPr lvl="1"/>
            <a:r>
              <a:rPr lang="zh-TW" altLang="en-US" sz="3200" dirty="0" smtClean="0"/>
              <a:t>後來大衛聽見利斯巴「護屍」的行動：</a:t>
            </a:r>
            <a:endParaRPr lang="en-US" altLang="zh-TW" sz="3200" dirty="0" smtClean="0"/>
          </a:p>
          <a:p>
            <a:pPr lvl="2"/>
            <a:r>
              <a:rPr lang="zh-TW" altLang="zh-TW" sz="3200" dirty="0" smtClean="0"/>
              <a:t>想起沒有收拾掃羅</a:t>
            </a:r>
            <a:r>
              <a:rPr lang="zh-TW" altLang="en-US" sz="3200" dirty="0" smtClean="0"/>
              <a:t>父子</a:t>
            </a:r>
            <a:r>
              <a:rPr lang="zh-TW" altLang="zh-TW" sz="3200" dirty="0" smtClean="0"/>
              <a:t>的骸骨</a:t>
            </a:r>
            <a:r>
              <a:rPr lang="zh-TW" altLang="en-US" sz="3200" dirty="0" smtClean="0"/>
              <a:t>，才</a:t>
            </a:r>
            <a:r>
              <a:rPr lang="zh-TW" altLang="zh-TW" sz="3200" dirty="0" smtClean="0"/>
              <a:t>殮葬</a:t>
            </a:r>
            <a:r>
              <a:rPr lang="zh-TW" altLang="en-US" sz="3200" dirty="0" smtClean="0"/>
              <a:t>兩父子，再</a:t>
            </a:r>
            <a:r>
              <a:rPr lang="zh-TW" altLang="zh-TW" sz="3200" dirty="0" smtClean="0"/>
              <a:t>收拾</a:t>
            </a:r>
            <a:r>
              <a:rPr lang="zh-TW" altLang="en-US" sz="3200" dirty="0" smtClean="0"/>
              <a:t>那</a:t>
            </a:r>
            <a:r>
              <a:rPr lang="zh-TW" altLang="zh-TW" sz="3200" dirty="0" smtClean="0"/>
              <a:t>7個人</a:t>
            </a:r>
            <a:r>
              <a:rPr lang="zh-TW" altLang="en-US" sz="3200" dirty="0" smtClean="0"/>
              <a:t>的</a:t>
            </a:r>
            <a:r>
              <a:rPr lang="zh-TW" altLang="zh-TW" sz="3200" dirty="0" smtClean="0"/>
              <a:t>屍體</a:t>
            </a:r>
            <a:endParaRPr lang="en-US" altLang="zh-TW" sz="3200" dirty="0" smtClean="0"/>
          </a:p>
          <a:p>
            <a:pPr lvl="1"/>
            <a:r>
              <a:rPr lang="zh-TW" altLang="en-US" sz="3200" dirty="0" smtClean="0"/>
              <a:t>「</a:t>
            </a:r>
            <a:r>
              <a:rPr lang="zh-TW" altLang="en-US" sz="3200" dirty="0" smtClean="0">
                <a:latin typeface="標楷體" pitchFamily="65" charset="-120"/>
                <a:ea typeface="標楷體" pitchFamily="65" charset="-120"/>
              </a:rPr>
              <a:t>此後上帝垂聽國民所求的</a:t>
            </a:r>
            <a:r>
              <a:rPr lang="zh-TW" altLang="en-US" sz="3200" dirty="0" smtClean="0"/>
              <a:t>」</a:t>
            </a:r>
            <a:endParaRPr lang="en-US" altLang="zh-TW" sz="3200" dirty="0" smtClean="0"/>
          </a:p>
          <a:p>
            <a:pPr lvl="2"/>
            <a:r>
              <a:rPr lang="zh-TW" altLang="en-US" sz="3200" dirty="0" smtClean="0"/>
              <a:t>甚麼</a:t>
            </a:r>
            <a:r>
              <a:rPr lang="zh-TW" altLang="en-US" sz="3200" dirty="0"/>
              <a:t>時候上帝</a:t>
            </a:r>
            <a:r>
              <a:rPr lang="zh-TW" altLang="en-US" sz="3200" dirty="0" smtClean="0">
                <a:solidFill>
                  <a:srgbClr val="FFFF00"/>
                </a:solidFill>
                <a:latin typeface="標楷體" pitchFamily="65" charset="-120"/>
                <a:ea typeface="標楷體" pitchFamily="65" charset="-120"/>
              </a:rPr>
              <a:t>垂聽國民所求的</a:t>
            </a:r>
            <a:r>
              <a:rPr lang="zh-TW" altLang="en-US" sz="3200" dirty="0" smtClean="0">
                <a:latin typeface="+mn-ea"/>
              </a:rPr>
              <a:t>，止息</a:t>
            </a:r>
            <a:r>
              <a:rPr lang="zh-TW" altLang="en-US" sz="3200" dirty="0" smtClean="0"/>
              <a:t>以色列的饑荒？</a:t>
            </a:r>
            <a:endParaRPr lang="en-US" altLang="zh-TW" sz="3200" dirty="0" smtClean="0"/>
          </a:p>
          <a:p>
            <a:pPr lvl="2"/>
            <a:r>
              <a:rPr lang="zh-TW" altLang="zh-TW" sz="3200" dirty="0" smtClean="0"/>
              <a:t>並</a:t>
            </a:r>
            <a:r>
              <a:rPr lang="zh-TW" altLang="en-US" sz="3200" dirty="0" smtClean="0"/>
              <a:t>非</a:t>
            </a:r>
            <a:r>
              <a:rPr lang="zh-TW" altLang="zh-TW" sz="3200" dirty="0" smtClean="0"/>
              <a:t>當大衛</a:t>
            </a:r>
            <a:r>
              <a:rPr lang="zh-TW" altLang="en-US" sz="3200" dirty="0" smtClean="0"/>
              <a:t>「伸張正義」，</a:t>
            </a:r>
            <a:r>
              <a:rPr lang="zh-TW" altLang="zh-TW" sz="3200" dirty="0" smtClean="0"/>
              <a:t>吊死那七個人</a:t>
            </a:r>
            <a:r>
              <a:rPr lang="zh-TW" altLang="en-US" sz="3200" dirty="0" smtClean="0"/>
              <a:t>的</a:t>
            </a:r>
            <a:r>
              <a:rPr lang="zh-TW" altLang="zh-TW" sz="3200" dirty="0" smtClean="0"/>
              <a:t>時候</a:t>
            </a:r>
            <a:r>
              <a:rPr lang="zh-TW" altLang="en-US" sz="3200" dirty="0" smtClean="0"/>
              <a:t>；而是在他</a:t>
            </a:r>
            <a:r>
              <a:rPr lang="zh-TW" altLang="zh-TW" sz="3200" dirty="0" smtClean="0"/>
              <a:t>「慈悲憐憫」</a:t>
            </a:r>
            <a:r>
              <a:rPr lang="zh-TW" altLang="en-US" sz="3200" dirty="0" smtClean="0"/>
              <a:t>，</a:t>
            </a:r>
            <a:r>
              <a:rPr lang="zh-TW" altLang="zh-TW" sz="3200" dirty="0" smtClean="0"/>
              <a:t>殮葬這些</a:t>
            </a:r>
            <a:r>
              <a:rPr lang="zh-TW" altLang="en-US" sz="3200" dirty="0" smtClean="0"/>
              <a:t>無辜枉死的人</a:t>
            </a:r>
            <a:r>
              <a:rPr lang="zh-TW" altLang="zh-TW" sz="3200" dirty="0" smtClean="0"/>
              <a:t>之後</a:t>
            </a:r>
            <a:endParaRPr lang="en-US" altLang="zh-TW" sz="32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經文的信息與應用</a:t>
            </a:r>
            <a:endParaRPr lang="zh-TW" altLang="en-US" dirty="0"/>
          </a:p>
        </p:txBody>
      </p:sp>
      <p:sp>
        <p:nvSpPr>
          <p:cNvPr id="3" name="內容版面配置區 2"/>
          <p:cNvSpPr>
            <a:spLocks noGrp="1"/>
          </p:cNvSpPr>
          <p:nvPr>
            <p:ph idx="1"/>
          </p:nvPr>
        </p:nvSpPr>
        <p:spPr>
          <a:xfrm>
            <a:off x="914400" y="1268760"/>
            <a:ext cx="7772400" cy="5086800"/>
          </a:xfrm>
        </p:spPr>
        <p:txBody>
          <a:bodyPr>
            <a:noAutofit/>
          </a:bodyPr>
          <a:lstStyle/>
          <a:p>
            <a:r>
              <a:rPr lang="zh-TW" altLang="en-US" sz="3200" dirty="0"/>
              <a:t>「公義」與「憐憫」，何者為先</a:t>
            </a:r>
            <a:r>
              <a:rPr lang="zh-TW" altLang="en-US" sz="3200" dirty="0" smtClean="0"/>
              <a:t>？</a:t>
            </a:r>
            <a:endParaRPr lang="en-US" altLang="zh-TW" sz="3200" dirty="0" smtClean="0"/>
          </a:p>
          <a:p>
            <a:r>
              <a:rPr lang="zh-TW" altLang="en-US" sz="3200" dirty="0" smtClean="0"/>
              <a:t>為父的心</a:t>
            </a:r>
            <a:r>
              <a:rPr lang="en-US" altLang="zh-TW" sz="3200" dirty="0" smtClean="0"/>
              <a:t>=</a:t>
            </a:r>
            <a:r>
              <a:rPr lang="zh-TW" altLang="en-US" sz="3200" dirty="0" smtClean="0"/>
              <a:t>悔改的心</a:t>
            </a:r>
            <a:endParaRPr lang="en-US" altLang="zh-TW" sz="3200" dirty="0" smtClean="0"/>
          </a:p>
          <a:p>
            <a:r>
              <a:rPr lang="zh-TW" altLang="en-US" sz="3200" dirty="0"/>
              <a:t>我們作父親的</a:t>
            </a:r>
            <a:endParaRPr lang="en-US" altLang="zh-TW" sz="3200" dirty="0"/>
          </a:p>
          <a:p>
            <a:pPr lvl="1"/>
            <a:r>
              <a:rPr lang="zh-TW" altLang="en-US" sz="3200" dirty="0"/>
              <a:t>悔改</a:t>
            </a:r>
            <a:endParaRPr lang="en-US" altLang="zh-TW" sz="3200" dirty="0"/>
          </a:p>
          <a:p>
            <a:pPr lvl="1"/>
            <a:r>
              <a:rPr lang="zh-TW" altLang="en-US" sz="3200" dirty="0"/>
              <a:t>回家吃飯，以家人優先</a:t>
            </a:r>
            <a:endParaRPr lang="en-US" altLang="zh-TW" sz="3200" dirty="0"/>
          </a:p>
          <a:p>
            <a:r>
              <a:rPr lang="zh-TW" altLang="en-US" sz="3200" dirty="0" smtClean="0"/>
              <a:t>極權政府如何解開死結，才讓人民歸順</a:t>
            </a:r>
            <a:r>
              <a:rPr lang="zh-TW" altLang="en-US" sz="3200" dirty="0"/>
              <a:t>？</a:t>
            </a:r>
            <a:endParaRPr lang="en-US" altLang="zh-TW" sz="3200" dirty="0" smtClean="0"/>
          </a:p>
          <a:p>
            <a:pPr lvl="1"/>
            <a:r>
              <a:rPr lang="en-US" altLang="zh-TW" sz="3200" dirty="0" smtClean="0"/>
              <a:t>-</a:t>
            </a:r>
            <a:r>
              <a:rPr lang="en-US" altLang="zh-TW" sz="3200" dirty="0" err="1" smtClean="0"/>
              <a:t>ve</a:t>
            </a:r>
            <a:r>
              <a:rPr lang="zh-TW" altLang="en-US" sz="3200" dirty="0" smtClean="0"/>
              <a:t>：控制人民，害怕人民，殘害人民</a:t>
            </a:r>
            <a:endParaRPr lang="en-US" altLang="zh-TW" sz="3200" dirty="0" smtClean="0"/>
          </a:p>
          <a:p>
            <a:pPr lvl="1"/>
            <a:r>
              <a:rPr lang="en-US" altLang="zh-TW" sz="3200" dirty="0" smtClean="0"/>
              <a:t>+</a:t>
            </a:r>
            <a:r>
              <a:rPr lang="en-US" altLang="zh-TW" sz="3200" dirty="0" err="1" smtClean="0"/>
              <a:t>ve</a:t>
            </a:r>
            <a:r>
              <a:rPr lang="zh-TW" altLang="en-US" sz="3200" dirty="0" smtClean="0"/>
              <a:t>：平反冤案，開放黨禁，還政於民</a:t>
            </a:r>
            <a:endParaRPr lang="en-US" altLang="zh-TW" sz="3200" dirty="0" smtClean="0"/>
          </a:p>
        </p:txBody>
      </p:sp>
      <p:sp>
        <p:nvSpPr>
          <p:cNvPr id="4" name="矩形圖說文字 3"/>
          <p:cNvSpPr/>
          <p:nvPr/>
        </p:nvSpPr>
        <p:spPr>
          <a:xfrm>
            <a:off x="4572000" y="2420888"/>
            <a:ext cx="4474762" cy="1800200"/>
          </a:xfrm>
          <a:prstGeom prst="wedgeRectCallout">
            <a:avLst>
              <a:gd name="adj1" fmla="val -33478"/>
              <a:gd name="adj2" fmla="val 9239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a:buNone/>
            </a:pPr>
            <a:r>
              <a:rPr lang="zh-TW" altLang="en-US" sz="2800" b="1" dirty="0" smtClean="0">
                <a:solidFill>
                  <a:srgbClr val="FF0000"/>
                </a:solidFill>
              </a:rPr>
              <a:t>「防</a:t>
            </a:r>
            <a:r>
              <a:rPr lang="zh-TW" altLang="en-US" sz="2800" b="1" dirty="0">
                <a:solidFill>
                  <a:srgbClr val="FF0000"/>
                </a:solidFill>
              </a:rPr>
              <a:t>民之口，甚於</a:t>
            </a:r>
            <a:r>
              <a:rPr lang="zh-TW" altLang="en-US" sz="2800" b="1" dirty="0" smtClean="0">
                <a:solidFill>
                  <a:srgbClr val="FF0000"/>
                </a:solidFill>
              </a:rPr>
              <a:t>防川」</a:t>
            </a:r>
            <a:endParaRPr lang="en-US" altLang="zh-TW" sz="2800" b="1" dirty="0" smtClean="0">
              <a:solidFill>
                <a:srgbClr val="FF0000"/>
              </a:solidFill>
            </a:endParaRPr>
          </a:p>
          <a:p>
            <a:pPr marL="0" lvl="1" indent="0" algn="r">
              <a:buNone/>
            </a:pPr>
            <a:r>
              <a:rPr lang="en-US" altLang="zh-TW" sz="2000" dirty="0" smtClean="0">
                <a:solidFill>
                  <a:schemeClr val="bg1"/>
                </a:solidFill>
              </a:rPr>
              <a:t>《</a:t>
            </a:r>
            <a:r>
              <a:rPr lang="zh-TW" altLang="en-US" sz="2000" dirty="0">
                <a:solidFill>
                  <a:schemeClr val="bg1"/>
                </a:solidFill>
              </a:rPr>
              <a:t>國語</a:t>
            </a:r>
            <a:r>
              <a:rPr lang="en-US" altLang="zh-TW" sz="2000" dirty="0">
                <a:solidFill>
                  <a:schemeClr val="bg1"/>
                </a:solidFill>
              </a:rPr>
              <a:t>·</a:t>
            </a:r>
            <a:r>
              <a:rPr lang="zh-TW" altLang="en-US" sz="2000" dirty="0">
                <a:solidFill>
                  <a:schemeClr val="bg1"/>
                </a:solidFill>
              </a:rPr>
              <a:t>周語</a:t>
            </a:r>
            <a:r>
              <a:rPr lang="zh-TW" altLang="en-US" sz="2000" dirty="0" smtClean="0">
                <a:solidFill>
                  <a:schemeClr val="bg1"/>
                </a:solidFill>
              </a:rPr>
              <a:t>上；約公元前</a:t>
            </a:r>
            <a:r>
              <a:rPr lang="en-US" altLang="zh-TW" sz="2000" dirty="0" smtClean="0">
                <a:solidFill>
                  <a:schemeClr val="bg1"/>
                </a:solidFill>
              </a:rPr>
              <a:t>400</a:t>
            </a:r>
            <a:r>
              <a:rPr lang="zh-TW" altLang="en-US" sz="2000" dirty="0" smtClean="0">
                <a:solidFill>
                  <a:schemeClr val="bg1"/>
                </a:solidFill>
              </a:rPr>
              <a:t>年</a:t>
            </a:r>
            <a:r>
              <a:rPr lang="en-US" altLang="zh-TW" sz="2000" dirty="0" smtClean="0">
                <a:solidFill>
                  <a:schemeClr val="bg1"/>
                </a:solidFill>
              </a:rPr>
              <a:t>》</a:t>
            </a:r>
            <a:endParaRPr lang="en-US" altLang="zh-TW" sz="2400" dirty="0" smtClean="0">
              <a:solidFill>
                <a:schemeClr val="bg1"/>
              </a:solidFill>
            </a:endParaRPr>
          </a:p>
          <a:p>
            <a:pPr marL="0" lvl="1" indent="0">
              <a:buNone/>
            </a:pPr>
            <a:r>
              <a:rPr lang="zh-TW" altLang="en-US" sz="2800" b="1" dirty="0" smtClean="0">
                <a:solidFill>
                  <a:schemeClr val="bg1"/>
                </a:solidFill>
              </a:rPr>
              <a:t>不</a:t>
            </a:r>
            <a:r>
              <a:rPr lang="zh-TW" altLang="en-US" sz="2800" b="1" dirty="0">
                <a:solidFill>
                  <a:schemeClr val="bg1"/>
                </a:solidFill>
              </a:rPr>
              <a:t>讓人民</a:t>
            </a:r>
            <a:r>
              <a:rPr lang="zh-TW" altLang="en-US" sz="2800" b="1" dirty="0" smtClean="0">
                <a:solidFill>
                  <a:schemeClr val="bg1"/>
                </a:solidFill>
              </a:rPr>
              <a:t>說話，</a:t>
            </a:r>
            <a:r>
              <a:rPr lang="zh-TW" altLang="en-US" sz="2800" b="1" dirty="0">
                <a:solidFill>
                  <a:schemeClr val="bg1"/>
                </a:solidFill>
              </a:rPr>
              <a:t>比堵塞河川</a:t>
            </a:r>
            <a:r>
              <a:rPr lang="zh-TW" altLang="en-US" sz="2800" b="1" dirty="0" smtClean="0">
                <a:solidFill>
                  <a:schemeClr val="bg1"/>
                </a:solidFill>
              </a:rPr>
              <a:t>而決堤所產生的</a:t>
            </a:r>
            <a:r>
              <a:rPr lang="zh-TW" altLang="en-US" sz="2800" b="1" dirty="0">
                <a:solidFill>
                  <a:schemeClr val="bg1"/>
                </a:solidFill>
              </a:rPr>
              <a:t>水患</a:t>
            </a:r>
            <a:r>
              <a:rPr lang="zh-TW" altLang="en-US" sz="2800" b="1" dirty="0" smtClean="0">
                <a:solidFill>
                  <a:schemeClr val="bg1"/>
                </a:solidFill>
              </a:rPr>
              <a:t>更可怕</a:t>
            </a:r>
            <a:endParaRPr lang="en-US" altLang="zh-TW" sz="2800" b="1" dirty="0">
              <a:solidFill>
                <a:schemeClr val="bg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additive="base">
                                        <p:cTn id="42" dur="500" fill="hold"/>
                                        <p:tgtEl>
                                          <p:spTgt spid="4"/>
                                        </p:tgtEl>
                                        <p:attrNameLst>
                                          <p:attrName>ppt_x</p:attrName>
                                        </p:attrNameLst>
                                      </p:cBhvr>
                                      <p:tavLst>
                                        <p:tav tm="0">
                                          <p:val>
                                            <p:strVal val="#ppt_x"/>
                                          </p:val>
                                        </p:tav>
                                        <p:tav tm="100000">
                                          <p:val>
                                            <p:strVal val="#ppt_x"/>
                                          </p:val>
                                        </p:tav>
                                      </p:tavLst>
                                    </p:anim>
                                    <p:anim calcmode="lin" valueType="num">
                                      <p:cBhvr additive="base">
                                        <p:cTn id="4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checkerboard(across)">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結語</a:t>
            </a:r>
            <a:endParaRPr lang="zh-TW" altLang="en-US" dirty="0"/>
          </a:p>
        </p:txBody>
      </p:sp>
      <p:sp>
        <p:nvSpPr>
          <p:cNvPr id="3" name="內容版面配置區 2"/>
          <p:cNvSpPr>
            <a:spLocks noGrp="1"/>
          </p:cNvSpPr>
          <p:nvPr>
            <p:ph idx="1"/>
          </p:nvPr>
        </p:nvSpPr>
        <p:spPr>
          <a:xfrm>
            <a:off x="914400" y="1783560"/>
            <a:ext cx="7402016" cy="4572000"/>
          </a:xfrm>
        </p:spPr>
        <p:txBody>
          <a:bodyPr>
            <a:normAutofit/>
          </a:bodyPr>
          <a:lstStyle/>
          <a:p>
            <a:r>
              <a:rPr lang="zh-TW" altLang="en-US" sz="3200" dirty="0" smtClean="0"/>
              <a:t>總結以上三個心</a:t>
            </a:r>
            <a:endParaRPr lang="en-US" altLang="zh-TW" sz="3200" dirty="0" smtClean="0"/>
          </a:p>
          <a:p>
            <a:pPr lvl="1"/>
            <a:r>
              <a:rPr lang="zh-TW" altLang="en-US" sz="3200" dirty="0" smtClean="0"/>
              <a:t>基遍人</a:t>
            </a:r>
            <a:r>
              <a:rPr lang="en-US" altLang="zh-TW" sz="3200" dirty="0" smtClean="0"/>
              <a:t>-</a:t>
            </a:r>
            <a:r>
              <a:rPr lang="zh-TW" altLang="en-US" sz="3200" dirty="0" smtClean="0"/>
              <a:t>反面教材：計較的心</a:t>
            </a:r>
            <a:endParaRPr lang="en-US" altLang="zh-TW" sz="3200" dirty="0" smtClean="0"/>
          </a:p>
          <a:p>
            <a:pPr lvl="1"/>
            <a:r>
              <a:rPr lang="zh-TW" altLang="en-US" sz="3200" dirty="0" smtClean="0"/>
              <a:t>利斯巴</a:t>
            </a:r>
            <a:r>
              <a:rPr lang="en-US" altLang="zh-TW" sz="3200" dirty="0" smtClean="0"/>
              <a:t>-</a:t>
            </a:r>
            <a:r>
              <a:rPr lang="zh-TW" altLang="en-US" sz="3200" dirty="0" smtClean="0"/>
              <a:t>完全付出：慈母心</a:t>
            </a:r>
            <a:endParaRPr lang="en-US" altLang="zh-TW" sz="3200" dirty="0" smtClean="0"/>
          </a:p>
          <a:p>
            <a:pPr lvl="1"/>
            <a:r>
              <a:rPr lang="zh-TW" altLang="en-US" sz="3200" dirty="0" smtClean="0"/>
              <a:t>大衛</a:t>
            </a:r>
            <a:r>
              <a:rPr lang="en-US" altLang="zh-TW" sz="3200" dirty="0" smtClean="0"/>
              <a:t>-</a:t>
            </a:r>
            <a:r>
              <a:rPr lang="zh-TW" altLang="en-US" sz="3200" dirty="0" smtClean="0"/>
              <a:t>願意悔改：為父的心</a:t>
            </a:r>
            <a:endParaRPr lang="en-US" altLang="zh-TW" sz="3200" dirty="0" smtClean="0"/>
          </a:p>
          <a:p>
            <a:r>
              <a:rPr lang="zh-TW" altLang="en-US" sz="3200" dirty="0" smtClean="0"/>
              <a:t>父母恩</a:t>
            </a:r>
            <a:r>
              <a:rPr lang="en-US" altLang="zh-TW" sz="3200" dirty="0" smtClean="0"/>
              <a:t>=</a:t>
            </a:r>
            <a:r>
              <a:rPr lang="zh-TW" altLang="zh-TW" sz="3200" dirty="0" smtClean="0"/>
              <a:t>世間父母養育</a:t>
            </a:r>
            <a:r>
              <a:rPr lang="zh-TW" altLang="en-US" sz="3200" dirty="0" smtClean="0"/>
              <a:t>子女</a:t>
            </a:r>
            <a:r>
              <a:rPr lang="zh-TW" altLang="zh-TW" sz="3200" dirty="0" smtClean="0"/>
              <a:t>的深恩</a:t>
            </a:r>
            <a:endParaRPr lang="en-US" altLang="zh-TW" sz="3200" dirty="0" smtClean="0"/>
          </a:p>
          <a:p>
            <a:r>
              <a:rPr lang="zh-TW" altLang="zh-TW" sz="3200" dirty="0" smtClean="0"/>
              <a:t>亦提醒世人這種父母</a:t>
            </a:r>
            <a:r>
              <a:rPr lang="zh-TW" altLang="en-US" sz="3200" dirty="0"/>
              <a:t>犧牲</a:t>
            </a:r>
            <a:r>
              <a:rPr lang="zh-TW" altLang="zh-TW" sz="3200" dirty="0" smtClean="0"/>
              <a:t>的愛</a:t>
            </a:r>
            <a:r>
              <a:rPr lang="zh-TW" altLang="en-US" sz="3200" dirty="0" smtClean="0"/>
              <a:t>原是來自</a:t>
            </a:r>
            <a:r>
              <a:rPr lang="zh-TW" altLang="zh-TW" sz="3200" dirty="0" smtClean="0"/>
              <a:t>天父</a:t>
            </a:r>
            <a:endParaRPr lang="en-US" altLang="zh-TW" sz="32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引言：父親節</a:t>
            </a:r>
            <a:endParaRPr lang="zh-HK" altLang="en-US" dirty="0"/>
          </a:p>
        </p:txBody>
      </p:sp>
      <p:sp>
        <p:nvSpPr>
          <p:cNvPr id="3" name="內容版面配置區 2"/>
          <p:cNvSpPr>
            <a:spLocks noGrp="1"/>
          </p:cNvSpPr>
          <p:nvPr>
            <p:ph idx="1"/>
          </p:nvPr>
        </p:nvSpPr>
        <p:spPr/>
        <p:txBody>
          <a:bodyPr>
            <a:normAutofit lnSpcReduction="10000"/>
          </a:bodyPr>
          <a:lstStyle/>
          <a:p>
            <a:r>
              <a:rPr lang="zh-TW" altLang="en-US" sz="3600" dirty="0" smtClean="0"/>
              <a:t>每年</a:t>
            </a:r>
            <a:r>
              <a:rPr lang="en-US" altLang="zh-TW" sz="3600" dirty="0" smtClean="0"/>
              <a:t>6</a:t>
            </a:r>
            <a:r>
              <a:rPr lang="zh-TW" altLang="en-US" sz="3600" dirty="0" smtClean="0"/>
              <a:t>月第</a:t>
            </a:r>
            <a:r>
              <a:rPr lang="en-US" altLang="zh-TW" sz="3600" dirty="0" smtClean="0"/>
              <a:t>3</a:t>
            </a:r>
            <a:r>
              <a:rPr lang="zh-TW" altLang="en-US" sz="3600" dirty="0" smtClean="0"/>
              <a:t>個星期</a:t>
            </a:r>
            <a:r>
              <a:rPr lang="zh-TW" altLang="en-US" sz="3600" dirty="0"/>
              <a:t>日</a:t>
            </a:r>
            <a:r>
              <a:rPr lang="en-US" altLang="zh-TW" sz="3600" dirty="0" smtClean="0"/>
              <a:t>=</a:t>
            </a:r>
            <a:r>
              <a:rPr lang="zh-TW" altLang="en-US" sz="3600" dirty="0" smtClean="0"/>
              <a:t>西方父親節</a:t>
            </a:r>
            <a:endParaRPr lang="en-US" altLang="zh-TW" sz="3600" dirty="0" smtClean="0"/>
          </a:p>
          <a:p>
            <a:r>
              <a:rPr lang="zh-TW" altLang="en-US" sz="3600" dirty="0" smtClean="0"/>
              <a:t>德國父親節</a:t>
            </a:r>
            <a:r>
              <a:rPr lang="en-US" altLang="zh-TW" sz="3600" dirty="0" smtClean="0"/>
              <a:t>=</a:t>
            </a:r>
            <a:r>
              <a:rPr lang="zh-TW" altLang="en-US" sz="3600" dirty="0" smtClean="0"/>
              <a:t>耶穌升天節（ </a:t>
            </a:r>
            <a:r>
              <a:rPr lang="en-US" altLang="zh-TW" sz="3600" dirty="0" smtClean="0"/>
              <a:t>2017</a:t>
            </a:r>
            <a:r>
              <a:rPr lang="zh-TW" altLang="en-US" sz="3600" dirty="0" smtClean="0"/>
              <a:t>年是</a:t>
            </a:r>
            <a:r>
              <a:rPr lang="en-US" altLang="zh-TW" sz="3600" dirty="0" smtClean="0"/>
              <a:t>25/5</a:t>
            </a:r>
            <a:r>
              <a:rPr lang="zh-TW" altLang="en-US" sz="3600" dirty="0" smtClean="0"/>
              <a:t>）</a:t>
            </a:r>
            <a:endParaRPr lang="en-US" altLang="zh-TW" sz="3600" dirty="0" smtClean="0"/>
          </a:p>
          <a:p>
            <a:r>
              <a:rPr lang="zh-TW" altLang="en-US" sz="3600" dirty="0" smtClean="0"/>
              <a:t>台灣父親節</a:t>
            </a:r>
            <a:r>
              <a:rPr lang="en-US" altLang="zh-TW" sz="3600" dirty="0" smtClean="0"/>
              <a:t>=8/8</a:t>
            </a:r>
            <a:r>
              <a:rPr lang="zh-TW" altLang="en-US" sz="3600" dirty="0" smtClean="0"/>
              <a:t>「八八節」</a:t>
            </a:r>
            <a:endParaRPr lang="en-US" altLang="zh-TW" sz="3600" dirty="0" smtClean="0"/>
          </a:p>
          <a:p>
            <a:r>
              <a:rPr lang="zh-TW" altLang="en-US" sz="3600" dirty="0" smtClean="0"/>
              <a:t>為何</a:t>
            </a:r>
            <a:r>
              <a:rPr lang="zh-TW" altLang="zh-TW" sz="3600" dirty="0"/>
              <a:t>一般人都是重視</a:t>
            </a:r>
            <a:r>
              <a:rPr lang="zh-TW" altLang="zh-TW" sz="3600" dirty="0" smtClean="0"/>
              <a:t>母親節過</a:t>
            </a:r>
            <a:r>
              <a:rPr lang="zh-TW" altLang="en-US" sz="3600" dirty="0"/>
              <a:t>於</a:t>
            </a:r>
            <a:r>
              <a:rPr lang="zh-TW" altLang="zh-TW" sz="3600" dirty="0" smtClean="0"/>
              <a:t>父親節</a:t>
            </a:r>
            <a:r>
              <a:rPr lang="zh-TW" altLang="en-US" sz="3600" dirty="0" smtClean="0"/>
              <a:t>？</a:t>
            </a:r>
            <a:endParaRPr lang="en-US" altLang="zh-TW" sz="3600" dirty="0" smtClean="0"/>
          </a:p>
          <a:p>
            <a:pPr lvl="1"/>
            <a:r>
              <a:rPr lang="zh-TW" altLang="en-US" sz="3600" dirty="0" smtClean="0"/>
              <a:t>是否父親外間工作、應酬太忙，以致忽略了家庭，還是其他原因？</a:t>
            </a:r>
            <a:endParaRPr lang="zh-TW" altLang="en-US" sz="3600"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12776"/>
            <a:ext cx="8689032" cy="5108098"/>
          </a:xfrm>
          <a:prstGeom prst="rect">
            <a:avLst/>
          </a:prstGeom>
        </p:spPr>
      </p:pic>
    </p:spTree>
    <p:extLst>
      <p:ext uri="{BB962C8B-B14F-4D97-AF65-F5344CB8AC3E}">
        <p14:creationId xmlns:p14="http://schemas.microsoft.com/office/powerpoint/2010/main" val="1375010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nodeType="clickEffect">
                                  <p:stCondLst>
                                    <p:cond delay="0"/>
                                  </p:stCondLst>
                                  <p:childTnLst>
                                    <p:anim calcmode="lin" valueType="num">
                                      <p:cBhvr additive="base">
                                        <p:cTn id="24" dur="500"/>
                                        <p:tgtEl>
                                          <p:spTgt spid="4"/>
                                        </p:tgtEl>
                                        <p:attrNameLst>
                                          <p:attrName>ppt_x</p:attrName>
                                        </p:attrNameLst>
                                      </p:cBhvr>
                                      <p:tavLst>
                                        <p:tav tm="0">
                                          <p:val>
                                            <p:strVal val="ppt_x"/>
                                          </p:val>
                                        </p:tav>
                                        <p:tav tm="100000">
                                          <p:val>
                                            <p:strVal val="ppt_x"/>
                                          </p:val>
                                        </p:tav>
                                      </p:tavLst>
                                    </p:anim>
                                    <p:anim calcmode="lin" valueType="num">
                                      <p:cBhvr additive="base">
                                        <p:cTn id="25" dur="500"/>
                                        <p:tgtEl>
                                          <p:spTgt spid="4"/>
                                        </p:tgtEl>
                                        <p:attrNameLst>
                                          <p:attrName>ppt_y</p:attrName>
                                        </p:attrNameLst>
                                      </p:cBhvr>
                                      <p:tavLst>
                                        <p:tav tm="0">
                                          <p:val>
                                            <p:strVal val="ppt_y"/>
                                          </p:val>
                                        </p:tav>
                                        <p:tav tm="100000">
                                          <p:val>
                                            <p:strVal val="1+ppt_h/2"/>
                                          </p:val>
                                        </p:tav>
                                      </p:tavLst>
                                    </p:anim>
                                    <p:set>
                                      <p:cBhvr>
                                        <p:cTn id="26" dur="1" fill="hold">
                                          <p:stCondLst>
                                            <p:cond delay="499"/>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三種不同的心</a:t>
            </a:r>
            <a:endParaRPr lang="zh-TW" altLang="en-US" dirty="0"/>
          </a:p>
        </p:txBody>
      </p:sp>
      <p:sp>
        <p:nvSpPr>
          <p:cNvPr id="3" name="內容版面配置區 2"/>
          <p:cNvSpPr>
            <a:spLocks noGrp="1"/>
          </p:cNvSpPr>
          <p:nvPr>
            <p:ph idx="1"/>
          </p:nvPr>
        </p:nvSpPr>
        <p:spPr/>
        <p:txBody>
          <a:bodyPr>
            <a:normAutofit/>
          </a:bodyPr>
          <a:lstStyle/>
          <a:p>
            <a:pPr marL="514350" indent="-514350">
              <a:buFont typeface="+mj-lt"/>
              <a:buAutoNum type="arabicPeriod"/>
            </a:pPr>
            <a:r>
              <a:rPr lang="zh-TW" altLang="zh-TW" sz="3600" b="1" dirty="0" smtClean="0"/>
              <a:t>計較的心：基遍人（</a:t>
            </a:r>
            <a:r>
              <a:rPr lang="en-US" altLang="zh-TW" sz="3600" b="1" dirty="0" smtClean="0"/>
              <a:t>vv. 1-6</a:t>
            </a:r>
            <a:r>
              <a:rPr lang="zh-TW" altLang="zh-TW" sz="3600" b="1" dirty="0" smtClean="0"/>
              <a:t>）</a:t>
            </a:r>
            <a:endParaRPr lang="en-US" altLang="zh-TW" sz="4800" b="1" dirty="0" smtClean="0"/>
          </a:p>
          <a:p>
            <a:pPr marL="514350" indent="-514350">
              <a:buFont typeface="+mj-lt"/>
              <a:buAutoNum type="arabicPeriod"/>
            </a:pPr>
            <a:r>
              <a:rPr lang="zh-TW" altLang="zh-TW" sz="3600" b="1" dirty="0" smtClean="0"/>
              <a:t>慈母心：利斯巴（</a:t>
            </a:r>
            <a:r>
              <a:rPr lang="en-US" altLang="zh-TW" sz="3600" b="1" dirty="0" smtClean="0"/>
              <a:t>v. 10</a:t>
            </a:r>
            <a:r>
              <a:rPr lang="zh-TW" altLang="zh-TW" sz="3600" b="1" dirty="0" smtClean="0"/>
              <a:t>）</a:t>
            </a:r>
            <a:endParaRPr lang="zh-TW" altLang="zh-TW" sz="3600" dirty="0" smtClean="0"/>
          </a:p>
          <a:p>
            <a:pPr marL="514350" indent="-514350">
              <a:buFont typeface="+mj-lt"/>
              <a:buAutoNum type="arabicPeriod"/>
            </a:pPr>
            <a:r>
              <a:rPr lang="zh-TW" altLang="zh-TW" sz="3600" b="1" dirty="0" smtClean="0"/>
              <a:t>為父的心：大衛（</a:t>
            </a:r>
            <a:r>
              <a:rPr lang="en-US" altLang="zh-TW" sz="3600" b="1" dirty="0" smtClean="0"/>
              <a:t>vv. 11-14</a:t>
            </a:r>
            <a:r>
              <a:rPr lang="zh-TW" altLang="zh-TW" sz="3600" b="1" dirty="0" smtClean="0"/>
              <a:t>）</a:t>
            </a:r>
            <a:endParaRPr lang="zh-TW" altLang="zh-TW" sz="36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故事場景</a:t>
            </a:r>
            <a:r>
              <a:rPr lang="en-US" altLang="zh-TW" dirty="0" smtClean="0"/>
              <a:t>--</a:t>
            </a:r>
            <a:r>
              <a:rPr lang="zh-TW" altLang="en-US" dirty="0" smtClean="0"/>
              <a:t>撒下</a:t>
            </a:r>
            <a:r>
              <a:rPr lang="en-US" altLang="zh-TW" dirty="0" smtClean="0"/>
              <a:t>21:1-2a</a:t>
            </a:r>
            <a:endParaRPr lang="zh-HK" altLang="en-US" dirty="0"/>
          </a:p>
        </p:txBody>
      </p:sp>
      <p:sp>
        <p:nvSpPr>
          <p:cNvPr id="3" name="內容版面配置區 2"/>
          <p:cNvSpPr>
            <a:spLocks noGrp="1"/>
          </p:cNvSpPr>
          <p:nvPr>
            <p:ph idx="1"/>
          </p:nvPr>
        </p:nvSpPr>
        <p:spPr/>
        <p:txBody>
          <a:bodyPr>
            <a:normAutofit/>
          </a:bodyPr>
          <a:lstStyle/>
          <a:p>
            <a:r>
              <a:rPr lang="en-US" altLang="zh-HK" sz="3600" baseline="30000" dirty="0" smtClean="0">
                <a:ea typeface="標楷體" panose="03000509000000000000" pitchFamily="65" charset="-120"/>
              </a:rPr>
              <a:t>1</a:t>
            </a:r>
            <a:r>
              <a:rPr lang="zh-HK" altLang="en-US" sz="3600" dirty="0" smtClean="0">
                <a:ea typeface="標楷體" panose="03000509000000000000" pitchFamily="65" charset="-120"/>
              </a:rPr>
              <a:t>大衛</a:t>
            </a:r>
            <a:r>
              <a:rPr lang="zh-HK" altLang="en-US" sz="3600" dirty="0">
                <a:ea typeface="標楷體" panose="03000509000000000000" pitchFamily="65" charset="-120"/>
              </a:rPr>
              <a:t>年間有饑荒，一連三年，</a:t>
            </a:r>
            <a:r>
              <a:rPr lang="zh-HK" altLang="en-US" sz="3600" dirty="0">
                <a:solidFill>
                  <a:srgbClr val="FFFF00"/>
                </a:solidFill>
                <a:ea typeface="標楷體" panose="03000509000000000000" pitchFamily="65" charset="-120"/>
              </a:rPr>
              <a:t>大衛就求問耶和華</a:t>
            </a:r>
            <a:r>
              <a:rPr lang="zh-HK" altLang="en-US" sz="3600" dirty="0">
                <a:ea typeface="標楷體" panose="03000509000000000000" pitchFamily="65" charset="-120"/>
              </a:rPr>
              <a:t>。耶和華說：「這饑荒是因掃羅和他流人血之家殺死基遍人。」</a:t>
            </a:r>
            <a:r>
              <a:rPr lang="en-US" altLang="zh-HK" sz="3600" baseline="30000" dirty="0" smtClean="0">
                <a:ea typeface="標楷體" panose="03000509000000000000" pitchFamily="65" charset="-120"/>
              </a:rPr>
              <a:t>2</a:t>
            </a:r>
            <a:r>
              <a:rPr lang="zh-HK" altLang="en-US" sz="3600" dirty="0" smtClean="0">
                <a:ea typeface="標楷體" panose="03000509000000000000" pitchFamily="65" charset="-120"/>
              </a:rPr>
              <a:t>原來</a:t>
            </a:r>
            <a:r>
              <a:rPr lang="zh-HK" altLang="en-US" sz="3600" dirty="0">
                <a:ea typeface="標楷體" panose="03000509000000000000" pitchFamily="65" charset="-120"/>
              </a:rPr>
              <a:t>這基遍人不是以色列人，乃是亞摩利人中所剩的；以色列人曾向他們起誓，不殺滅他們，掃羅卻為以色列人和猶大人發熱心，想要殺滅他們</a:t>
            </a:r>
            <a:r>
              <a:rPr lang="zh-HK" altLang="en-US" sz="3600" dirty="0" smtClean="0">
                <a:ea typeface="標楷體" panose="03000509000000000000" pitchFamily="65" charset="-120"/>
              </a:rPr>
              <a:t>。</a:t>
            </a:r>
            <a:endParaRPr lang="en-US" altLang="zh-HK" sz="3600" dirty="0">
              <a:effectLst/>
              <a:ea typeface="標楷體" panose="03000509000000000000" pitchFamily="65" charset="-120"/>
            </a:endParaRPr>
          </a:p>
        </p:txBody>
      </p:sp>
    </p:spTree>
    <p:extLst>
      <p:ext uri="{BB962C8B-B14F-4D97-AF65-F5344CB8AC3E}">
        <p14:creationId xmlns:p14="http://schemas.microsoft.com/office/powerpoint/2010/main" val="30728380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smtClean="0"/>
              <a:t>1.</a:t>
            </a:r>
            <a:r>
              <a:rPr lang="zh-TW" altLang="zh-TW" b="1" dirty="0" smtClean="0"/>
              <a:t>計較的心：基遍人（</a:t>
            </a:r>
            <a:r>
              <a:rPr lang="en-US" altLang="zh-TW" b="1" dirty="0" smtClean="0"/>
              <a:t>1-6</a:t>
            </a:r>
            <a:r>
              <a:rPr lang="zh-TW" altLang="en-US" b="1" dirty="0" smtClean="0"/>
              <a:t>節</a:t>
            </a:r>
            <a:r>
              <a:rPr lang="zh-TW" altLang="zh-TW" b="1" dirty="0" smtClean="0"/>
              <a:t>）</a:t>
            </a:r>
            <a:endParaRPr lang="zh-TW" altLang="en-US" dirty="0"/>
          </a:p>
        </p:txBody>
      </p:sp>
      <p:sp>
        <p:nvSpPr>
          <p:cNvPr id="3" name="內容版面配置區 2"/>
          <p:cNvSpPr>
            <a:spLocks noGrp="1"/>
          </p:cNvSpPr>
          <p:nvPr>
            <p:ph idx="1"/>
          </p:nvPr>
        </p:nvSpPr>
        <p:spPr>
          <a:xfrm>
            <a:off x="827584" y="1205860"/>
            <a:ext cx="7772400" cy="5175468"/>
          </a:xfrm>
        </p:spPr>
        <p:txBody>
          <a:bodyPr>
            <a:noAutofit/>
          </a:bodyPr>
          <a:lstStyle/>
          <a:p>
            <a:r>
              <a:rPr lang="zh-TW" altLang="en-US" sz="3200" dirty="0" smtClean="0"/>
              <a:t>大衛年間有三年的饑荒</a:t>
            </a:r>
            <a:endParaRPr lang="en-US" altLang="zh-TW" sz="3200" dirty="0" smtClean="0"/>
          </a:p>
          <a:p>
            <a:pPr lvl="1"/>
            <a:r>
              <a:rPr lang="zh-TW" altLang="en-US" sz="3200" dirty="0" smtClean="0"/>
              <a:t>以色列人「因果報應 </a:t>
            </a:r>
            <a:r>
              <a:rPr lang="en-US" altLang="zh-TW" sz="3200" dirty="0" smtClean="0"/>
              <a:t>Ger. </a:t>
            </a:r>
            <a:r>
              <a:rPr lang="en-US" altLang="zh-TW" sz="3200" i="1" dirty="0" err="1" smtClean="0"/>
              <a:t>Vergeltung</a:t>
            </a:r>
            <a:r>
              <a:rPr lang="zh-TW" altLang="en-US" sz="3200" dirty="0" smtClean="0"/>
              <a:t>」的傳統：他們中間必定有人犯了甚麼罪</a:t>
            </a:r>
            <a:r>
              <a:rPr lang="en-US" altLang="zh-TW" sz="3200" dirty="0" smtClean="0"/>
              <a:t>/</a:t>
            </a:r>
            <a:r>
              <a:rPr lang="zh-TW" altLang="en-US" sz="3200" dirty="0" smtClean="0"/>
              <a:t>因，導致有今天的饑荒</a:t>
            </a:r>
            <a:r>
              <a:rPr lang="en-US" altLang="zh-TW" sz="3200" dirty="0" smtClean="0"/>
              <a:t>/</a:t>
            </a:r>
            <a:r>
              <a:rPr lang="zh-TW" altLang="en-US" sz="3200" dirty="0" smtClean="0"/>
              <a:t>果</a:t>
            </a:r>
            <a:endParaRPr lang="en-US" altLang="zh-TW" sz="3200" dirty="0" smtClean="0"/>
          </a:p>
          <a:p>
            <a:pPr lvl="1"/>
            <a:r>
              <a:rPr lang="zh-TW" altLang="en-US" sz="3200" dirty="0" smtClean="0"/>
              <a:t>因掃羅殘害基遍人，導致饑荒</a:t>
            </a:r>
            <a:endParaRPr lang="en-US" altLang="zh-TW" sz="3200" dirty="0" smtClean="0"/>
          </a:p>
          <a:p>
            <a:pPr lvl="1"/>
            <a:r>
              <a:rPr lang="zh-TW" altLang="en-US" sz="3200" dirty="0" smtClean="0"/>
              <a:t>一人犯罪，全體受罰：阿干的例子（書</a:t>
            </a:r>
            <a:r>
              <a:rPr lang="en-US" altLang="zh-TW" sz="3200" dirty="0" smtClean="0"/>
              <a:t>7</a:t>
            </a:r>
            <a:r>
              <a:rPr lang="zh-TW" altLang="en-US" sz="3200" dirty="0" smtClean="0"/>
              <a:t>）</a:t>
            </a:r>
            <a:endParaRPr lang="en-US" altLang="zh-TW" sz="3200" dirty="0" smtClean="0"/>
          </a:p>
          <a:p>
            <a:r>
              <a:rPr lang="zh-TW" altLang="en-US" sz="3200" dirty="0" smtClean="0"/>
              <a:t>誰是</a:t>
            </a:r>
            <a:r>
              <a:rPr lang="zh-TW" altLang="zh-TW" sz="3200" b="1" dirty="0" smtClean="0"/>
              <a:t>基遍人</a:t>
            </a:r>
            <a:r>
              <a:rPr lang="zh-TW" altLang="en-US" sz="3200" b="1" dirty="0" smtClean="0"/>
              <a:t>？</a:t>
            </a:r>
            <a:endParaRPr lang="en-US" altLang="zh-TW" sz="3200" b="1" dirty="0" smtClean="0"/>
          </a:p>
          <a:p>
            <a:pPr lvl="1"/>
            <a:r>
              <a:rPr lang="zh-TW" altLang="zh-TW" sz="3200" dirty="0" smtClean="0"/>
              <a:t>約書亞記</a:t>
            </a:r>
            <a:r>
              <a:rPr lang="en-US" altLang="zh-TW" sz="3200" dirty="0" smtClean="0"/>
              <a:t>9</a:t>
            </a:r>
            <a:r>
              <a:rPr lang="zh-TW" altLang="zh-TW" sz="3200" dirty="0" smtClean="0"/>
              <a:t>章</a:t>
            </a:r>
            <a:endParaRPr lang="en-US" altLang="zh-TW" sz="3200" dirty="0" smtClean="0"/>
          </a:p>
        </p:txBody>
      </p:sp>
      <p:pic>
        <p:nvPicPr>
          <p:cNvPr id="4" name="圖片 3" descr="Joshua_w_Gibeonites_29-330.jpg"/>
          <p:cNvPicPr>
            <a:picLocks noChangeAspect="1"/>
          </p:cNvPicPr>
          <p:nvPr/>
        </p:nvPicPr>
        <p:blipFill>
          <a:blip r:embed="rId2" cstate="print"/>
          <a:stretch>
            <a:fillRect/>
          </a:stretch>
        </p:blipFill>
        <p:spPr>
          <a:xfrm>
            <a:off x="4932040" y="4509120"/>
            <a:ext cx="3100985" cy="217844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par>
                          <p:cTn id="33" fill="hold">
                            <p:stCondLst>
                              <p:cond delay="500"/>
                            </p:stCondLst>
                            <p:childTnLst>
                              <p:par>
                                <p:cTn id="34" presetID="5" presetClass="entr" presetSubtype="1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checkerboard(across)">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67544" y="282350"/>
            <a:ext cx="8229600" cy="986409"/>
          </a:xfrm>
        </p:spPr>
        <p:txBody>
          <a:bodyPr/>
          <a:lstStyle/>
          <a:p>
            <a:r>
              <a:rPr lang="zh-TW" altLang="en-US" sz="4800" dirty="0" smtClean="0"/>
              <a:t>撒下</a:t>
            </a:r>
            <a:r>
              <a:rPr lang="en-US" altLang="zh-TW" sz="4800" dirty="0" smtClean="0"/>
              <a:t>21:2b-6</a:t>
            </a:r>
            <a:endParaRPr lang="zh-TW" altLang="en-US" sz="5400" dirty="0"/>
          </a:p>
        </p:txBody>
      </p:sp>
      <p:sp>
        <p:nvSpPr>
          <p:cNvPr id="5" name="內容版面配置區 4"/>
          <p:cNvSpPr>
            <a:spLocks noGrp="1"/>
          </p:cNvSpPr>
          <p:nvPr>
            <p:ph sz="half" idx="1"/>
          </p:nvPr>
        </p:nvSpPr>
        <p:spPr>
          <a:xfrm>
            <a:off x="323528" y="1052737"/>
            <a:ext cx="8424936" cy="5616624"/>
          </a:xfrm>
        </p:spPr>
        <p:txBody>
          <a:bodyPr>
            <a:noAutofit/>
          </a:bodyPr>
          <a:lstStyle/>
          <a:p>
            <a:r>
              <a:rPr lang="zh-HK" altLang="en-US" sz="3200" dirty="0">
                <a:solidFill>
                  <a:schemeClr val="accent2">
                    <a:lumMod val="40000"/>
                    <a:lumOff val="60000"/>
                  </a:schemeClr>
                </a:solidFill>
                <a:latin typeface="標楷體" panose="03000509000000000000" pitchFamily="65" charset="-120"/>
                <a:ea typeface="標楷體" panose="03000509000000000000" pitchFamily="65" charset="-120"/>
              </a:rPr>
              <a:t>大衛王召了他們</a:t>
            </a:r>
            <a:r>
              <a:rPr lang="zh-HK" altLang="en-US" sz="3200" dirty="0" smtClean="0">
                <a:solidFill>
                  <a:schemeClr val="accent2">
                    <a:lumMod val="40000"/>
                    <a:lumOff val="60000"/>
                  </a:schemeClr>
                </a:solidFill>
                <a:latin typeface="標楷體" panose="03000509000000000000" pitchFamily="65" charset="-120"/>
                <a:ea typeface="標楷體" panose="03000509000000000000" pitchFamily="65" charset="-120"/>
              </a:rPr>
              <a:t>來</a:t>
            </a:r>
            <a:r>
              <a:rPr lang="zh-TW" altLang="en-US" sz="3200" dirty="0" smtClean="0">
                <a:solidFill>
                  <a:schemeClr val="accent2">
                    <a:lumMod val="40000"/>
                    <a:lumOff val="60000"/>
                  </a:schemeClr>
                </a:solidFill>
                <a:latin typeface="標楷體" panose="03000509000000000000" pitchFamily="65" charset="-120"/>
                <a:ea typeface="標楷體" panose="03000509000000000000" pitchFamily="65" charset="-120"/>
              </a:rPr>
              <a:t>，</a:t>
            </a:r>
            <a:r>
              <a:rPr lang="en-US" altLang="zh-TW" sz="3200" baseline="30000" dirty="0" smtClean="0">
                <a:solidFill>
                  <a:schemeClr val="accent2">
                    <a:lumMod val="40000"/>
                    <a:lumOff val="60000"/>
                  </a:schemeClr>
                </a:solidFill>
                <a:ea typeface="標楷體" pitchFamily="65" charset="-120"/>
              </a:rPr>
              <a:t>3</a:t>
            </a:r>
            <a:r>
              <a:rPr lang="zh-TW" altLang="en-US" sz="3200" dirty="0" smtClean="0">
                <a:solidFill>
                  <a:schemeClr val="accent2">
                    <a:lumMod val="40000"/>
                    <a:lumOff val="60000"/>
                  </a:schemeClr>
                </a:solidFill>
                <a:ea typeface="標楷體" pitchFamily="65" charset="-120"/>
              </a:rPr>
              <a:t>問他們說：「我當為你們怎樣行呢？可用甚麼贖這罪，使你們為耶和華的產業祝福呢？」</a:t>
            </a:r>
            <a:r>
              <a:rPr lang="en-US" altLang="zh-TW" sz="3200" baseline="30000" dirty="0" smtClean="0">
                <a:solidFill>
                  <a:srgbClr val="FFFF00"/>
                </a:solidFill>
                <a:ea typeface="標楷體" pitchFamily="65" charset="-120"/>
              </a:rPr>
              <a:t>4</a:t>
            </a:r>
            <a:r>
              <a:rPr lang="zh-TW" altLang="en-US" sz="3200" dirty="0" smtClean="0">
                <a:solidFill>
                  <a:srgbClr val="FFFF00"/>
                </a:solidFill>
                <a:ea typeface="標楷體" pitchFamily="65" charset="-120"/>
              </a:rPr>
              <a:t>基遍人回答說：「我們和掃羅與他家的事並不關乎金銀，也不要因我們的緣故殺一個以色列人。」</a:t>
            </a:r>
            <a:r>
              <a:rPr lang="zh-TW" altLang="en-US" sz="3200" dirty="0" smtClean="0">
                <a:solidFill>
                  <a:schemeClr val="accent2">
                    <a:lumMod val="40000"/>
                    <a:lumOff val="60000"/>
                  </a:schemeClr>
                </a:solidFill>
                <a:ea typeface="標楷體" pitchFamily="65" charset="-120"/>
              </a:rPr>
              <a:t>大衛說：「你們怎樣說，我就為你們怎樣行。」</a:t>
            </a:r>
            <a:r>
              <a:rPr lang="en-US" altLang="zh-TW" sz="3200" baseline="30000" dirty="0" smtClean="0">
                <a:solidFill>
                  <a:srgbClr val="FFFF00"/>
                </a:solidFill>
                <a:ea typeface="標楷體" pitchFamily="65" charset="-120"/>
              </a:rPr>
              <a:t>5</a:t>
            </a:r>
            <a:r>
              <a:rPr lang="zh-TW" altLang="en-US" sz="3200" dirty="0" smtClean="0">
                <a:solidFill>
                  <a:srgbClr val="FFFF00"/>
                </a:solidFill>
                <a:ea typeface="標楷體" pitchFamily="65" charset="-120"/>
              </a:rPr>
              <a:t>他們對王說：「那從前謀害我們、要滅我們、使我們不得再住以色列境內的人，</a:t>
            </a:r>
            <a:r>
              <a:rPr lang="en-US" altLang="zh-TW" sz="3200" baseline="30000" dirty="0" smtClean="0">
                <a:solidFill>
                  <a:srgbClr val="FFFF00"/>
                </a:solidFill>
                <a:ea typeface="標楷體" pitchFamily="65" charset="-120"/>
              </a:rPr>
              <a:t>6</a:t>
            </a:r>
            <a:r>
              <a:rPr lang="zh-TW" altLang="en-US" sz="3200" dirty="0" smtClean="0">
                <a:solidFill>
                  <a:srgbClr val="FFFF00"/>
                </a:solidFill>
                <a:ea typeface="標楷體" pitchFamily="65" charset="-120"/>
              </a:rPr>
              <a:t>現在願將他的子孫七人交給我們，我們好在耶和華面前，將他們懸掛在耶和華揀選掃羅的基比亞。」</a:t>
            </a:r>
            <a:r>
              <a:rPr lang="zh-TW" altLang="en-US" sz="3200" dirty="0" smtClean="0">
                <a:solidFill>
                  <a:schemeClr val="accent2">
                    <a:lumMod val="40000"/>
                    <a:lumOff val="60000"/>
                  </a:schemeClr>
                </a:solidFill>
                <a:ea typeface="標楷體" pitchFamily="65" charset="-120"/>
              </a:rPr>
              <a:t>王說：「我必交給你們。」</a:t>
            </a:r>
            <a:endParaRPr lang="zh-TW" altLang="en-US" sz="3200" dirty="0">
              <a:solidFill>
                <a:schemeClr val="accent2">
                  <a:lumMod val="40000"/>
                  <a:lumOff val="6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512064"/>
            <a:ext cx="8424936" cy="914400"/>
          </a:xfrm>
        </p:spPr>
        <p:txBody>
          <a:bodyPr/>
          <a:lstStyle/>
          <a:p>
            <a:r>
              <a:rPr lang="zh-TW" altLang="zh-TW" dirty="0" smtClean="0"/>
              <a:t>大衛和基遍人之間</a:t>
            </a:r>
            <a:r>
              <a:rPr lang="zh-TW" altLang="en-US" dirty="0" smtClean="0"/>
              <a:t>的</a:t>
            </a:r>
            <a:r>
              <a:rPr lang="zh-TW" altLang="zh-TW" dirty="0" smtClean="0"/>
              <a:t>對答</a:t>
            </a:r>
            <a:r>
              <a:rPr lang="zh-TW" altLang="en-US" sz="3600" dirty="0" smtClean="0"/>
              <a:t>（撒下</a:t>
            </a:r>
            <a:r>
              <a:rPr lang="en-US" altLang="zh-TW" sz="3600" dirty="0" smtClean="0"/>
              <a:t>21:3-6</a:t>
            </a:r>
            <a:r>
              <a:rPr lang="zh-TW" altLang="en-US" sz="3600" dirty="0" smtClean="0"/>
              <a:t>）</a:t>
            </a:r>
            <a:endParaRPr lang="zh-TW" altLang="en-US" dirty="0"/>
          </a:p>
        </p:txBody>
      </p:sp>
      <p:sp>
        <p:nvSpPr>
          <p:cNvPr id="3" name="內容版面配置區 2"/>
          <p:cNvSpPr>
            <a:spLocks noGrp="1"/>
          </p:cNvSpPr>
          <p:nvPr>
            <p:ph idx="1"/>
          </p:nvPr>
        </p:nvSpPr>
        <p:spPr>
          <a:xfrm>
            <a:off x="827584" y="1783560"/>
            <a:ext cx="7859216" cy="4572000"/>
          </a:xfrm>
        </p:spPr>
        <p:txBody>
          <a:bodyPr>
            <a:normAutofit/>
          </a:bodyPr>
          <a:lstStyle/>
          <a:p>
            <a:r>
              <a:rPr lang="zh-TW" altLang="zh-TW" sz="3600" dirty="0" smtClean="0"/>
              <a:t>基遍人的目的</a:t>
            </a:r>
            <a:r>
              <a:rPr lang="zh-TW" altLang="en-US" sz="3600" dirty="0" smtClean="0"/>
              <a:t>：</a:t>
            </a:r>
            <a:r>
              <a:rPr lang="zh-TW" altLang="zh-TW" sz="3600" dirty="0" smtClean="0"/>
              <a:t>「冤有頭，債有主」</a:t>
            </a:r>
            <a:endParaRPr lang="en-US" altLang="zh-TW" sz="3600" dirty="0" smtClean="0"/>
          </a:p>
          <a:p>
            <a:r>
              <a:rPr lang="zh-TW" altLang="zh-TW" sz="3600" dirty="0" smtClean="0"/>
              <a:t>基遍人</a:t>
            </a:r>
            <a:r>
              <a:rPr lang="zh-TW" altLang="en-US" sz="3600" dirty="0" smtClean="0"/>
              <a:t>的</a:t>
            </a:r>
            <a:r>
              <a:rPr lang="zh-TW" altLang="zh-TW" sz="3600" dirty="0" smtClean="0"/>
              <a:t>要求</a:t>
            </a:r>
            <a:r>
              <a:rPr lang="zh-TW" altLang="en-US" sz="3600" dirty="0" smtClean="0"/>
              <a:t>：在</a:t>
            </a:r>
            <a:r>
              <a:rPr lang="zh-TW" altLang="zh-TW" sz="3600" dirty="0" smtClean="0"/>
              <a:t>掃羅後人中</a:t>
            </a:r>
            <a:r>
              <a:rPr lang="zh-TW" altLang="en-US" sz="3600" dirty="0" smtClean="0"/>
              <a:t>選</a:t>
            </a:r>
            <a:r>
              <a:rPr lang="en-US" altLang="zh-TW" sz="3600" dirty="0" smtClean="0"/>
              <a:t>7</a:t>
            </a:r>
            <a:r>
              <a:rPr lang="zh-TW" altLang="zh-TW" sz="3600" dirty="0" smtClean="0"/>
              <a:t>個</a:t>
            </a:r>
            <a:r>
              <a:rPr lang="zh-TW" altLang="en-US" sz="3600" dirty="0" smtClean="0"/>
              <a:t>給他</a:t>
            </a:r>
            <a:r>
              <a:rPr lang="zh-TW" altLang="zh-TW" sz="3600" dirty="0" smtClean="0"/>
              <a:t>們處死</a:t>
            </a:r>
            <a:endParaRPr lang="en-US" altLang="zh-TW" sz="3600" dirty="0" smtClean="0"/>
          </a:p>
          <a:p>
            <a:r>
              <a:rPr lang="zh-TW" altLang="zh-TW" sz="3600" dirty="0" smtClean="0"/>
              <a:t>大衛以求</a:t>
            </a:r>
            <a:r>
              <a:rPr lang="zh-TW" altLang="en-US" sz="3600" dirty="0" smtClean="0"/>
              <a:t>問神</a:t>
            </a:r>
            <a:r>
              <a:rPr lang="zh-TW" altLang="zh-TW" sz="3600" dirty="0" smtClean="0"/>
              <a:t>開始，卻沒祈求</a:t>
            </a:r>
            <a:r>
              <a:rPr lang="zh-TW" altLang="en-US" sz="3600" dirty="0" smtClean="0"/>
              <a:t>便答允基遍人的要求</a:t>
            </a:r>
            <a:endParaRPr lang="en-US" altLang="zh-TW" sz="3600" dirty="0" smtClean="0"/>
          </a:p>
          <a:p>
            <a:endParaRPr lang="zh-TW" altLang="en-US"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冤冤相報何時了</a:t>
            </a:r>
            <a:r>
              <a:rPr lang="zh-TW" altLang="en-US" dirty="0" smtClean="0"/>
              <a:t>？</a:t>
            </a:r>
            <a:endParaRPr lang="zh-TW" altLang="en-US" dirty="0"/>
          </a:p>
        </p:txBody>
      </p:sp>
      <p:sp>
        <p:nvSpPr>
          <p:cNvPr id="3" name="內容版面配置區 2"/>
          <p:cNvSpPr>
            <a:spLocks noGrp="1"/>
          </p:cNvSpPr>
          <p:nvPr>
            <p:ph idx="1"/>
          </p:nvPr>
        </p:nvSpPr>
        <p:spPr/>
        <p:txBody>
          <a:bodyPr>
            <a:normAutofit/>
          </a:bodyPr>
          <a:lstStyle/>
          <a:p>
            <a:r>
              <a:rPr lang="zh-TW" altLang="zh-TW" sz="3600" dirty="0" smtClean="0"/>
              <a:t>基遍人報</a:t>
            </a:r>
            <a:r>
              <a:rPr lang="zh-TW" altLang="en-US" sz="3600" dirty="0" smtClean="0"/>
              <a:t>了</a:t>
            </a:r>
            <a:r>
              <a:rPr lang="zh-TW" altLang="zh-TW" sz="3600" dirty="0" smtClean="0"/>
              <a:t>仇</a:t>
            </a:r>
            <a:r>
              <a:rPr lang="zh-TW" altLang="en-US" sz="3600" dirty="0" smtClean="0"/>
              <a:t>，</a:t>
            </a:r>
            <a:r>
              <a:rPr lang="zh-TW" altLang="zh-TW" sz="3600" dirty="0" smtClean="0"/>
              <a:t>卻</a:t>
            </a:r>
            <a:r>
              <a:rPr lang="zh-TW" altLang="en-US" sz="3600" dirty="0" smtClean="0"/>
              <a:t>在他們和掃羅的後人之間，</a:t>
            </a:r>
            <a:r>
              <a:rPr lang="zh-TW" altLang="zh-TW" sz="3600" dirty="0" smtClean="0"/>
              <a:t>製造</a:t>
            </a:r>
            <a:r>
              <a:rPr lang="zh-TW" altLang="en-US" sz="3600" dirty="0" smtClean="0"/>
              <a:t>新</a:t>
            </a:r>
            <a:r>
              <a:rPr lang="zh-TW" altLang="zh-TW" sz="3600" dirty="0" smtClean="0"/>
              <a:t>一</a:t>
            </a:r>
            <a:r>
              <a:rPr lang="zh-TW" altLang="en-US" sz="3600" dirty="0" smtClean="0"/>
              <a:t>輪的</a:t>
            </a:r>
            <a:r>
              <a:rPr lang="zh-TW" altLang="zh-TW" sz="3600" dirty="0" smtClean="0"/>
              <a:t>仇恨</a:t>
            </a:r>
            <a:endParaRPr lang="en-US" altLang="zh-TW" sz="3600" dirty="0" smtClean="0"/>
          </a:p>
          <a:p>
            <a:pPr lvl="1"/>
            <a:r>
              <a:rPr lang="zh-TW" altLang="en-US" sz="3600" dirty="0" smtClean="0"/>
              <a:t>例子：「</a:t>
            </a:r>
            <a:r>
              <a:rPr lang="en-US" altLang="zh-TW" sz="3600" dirty="0" smtClean="0"/>
              <a:t>911</a:t>
            </a:r>
            <a:r>
              <a:rPr lang="zh-TW" altLang="en-US" sz="3600" dirty="0" smtClean="0"/>
              <a:t>」發生後將近</a:t>
            </a:r>
            <a:r>
              <a:rPr lang="en-US" altLang="zh-TW" sz="3600" dirty="0" smtClean="0"/>
              <a:t>10</a:t>
            </a:r>
            <a:r>
              <a:rPr lang="zh-TW" altLang="en-US" sz="3600" dirty="0" smtClean="0"/>
              <a:t>年的</a:t>
            </a:r>
            <a:r>
              <a:rPr lang="en-US" altLang="zh-TW" sz="3600" dirty="0" smtClean="0"/>
              <a:t>2/5/2011</a:t>
            </a:r>
            <a:r>
              <a:rPr lang="zh-TW" altLang="en-US" sz="3600" dirty="0" smtClean="0"/>
              <a:t>，美國終於擸殺拉登，但恐怖主義發動的襲擊是否便終止？</a:t>
            </a:r>
            <a:endParaRPr lang="en-US" altLang="zh-TW" sz="3600" dirty="0" smtClean="0"/>
          </a:p>
          <a:p>
            <a:pPr lvl="1"/>
            <a:r>
              <a:rPr lang="en-US" altLang="zh-TW" sz="3600" dirty="0" smtClean="0"/>
              <a:t>Al Qaeda</a:t>
            </a:r>
            <a:r>
              <a:rPr lang="en-US" altLang="zh-TW" sz="3600" dirty="0"/>
              <a:t>/ </a:t>
            </a:r>
            <a:r>
              <a:rPr lang="zh-TW" altLang="en-US" sz="3600" dirty="0" smtClean="0"/>
              <a:t>博科聖地</a:t>
            </a:r>
            <a:r>
              <a:rPr lang="en-US" altLang="zh-TW" sz="3600" dirty="0" smtClean="0"/>
              <a:t>/ ISIS</a:t>
            </a:r>
          </a:p>
          <a:p>
            <a:pPr lvl="1"/>
            <a:r>
              <a:rPr lang="zh-TW" altLang="en-US" sz="3600" dirty="0" smtClean="0"/>
              <a:t>報仇能解決問題嗎？</a:t>
            </a:r>
            <a:endParaRPr lang="en-US" altLang="zh-TW" sz="36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zh-TW" altLang="en-US" dirty="0"/>
              <a:t>經文的信息與應用</a:t>
            </a:r>
          </a:p>
        </p:txBody>
      </p:sp>
      <p:sp>
        <p:nvSpPr>
          <p:cNvPr id="6" name="內容版面配置區 5"/>
          <p:cNvSpPr>
            <a:spLocks noGrp="1"/>
          </p:cNvSpPr>
          <p:nvPr>
            <p:ph idx="1"/>
          </p:nvPr>
        </p:nvSpPr>
        <p:spPr>
          <a:xfrm>
            <a:off x="914400" y="1426464"/>
            <a:ext cx="7772400" cy="4929096"/>
          </a:xfrm>
        </p:spPr>
        <p:txBody>
          <a:bodyPr>
            <a:normAutofit lnSpcReduction="10000"/>
          </a:bodyPr>
          <a:lstStyle/>
          <a:p>
            <a:r>
              <a:rPr lang="zh-TW" altLang="zh-TW" sz="3600" dirty="0"/>
              <a:t>基遍</a:t>
            </a:r>
            <a:r>
              <a:rPr lang="zh-TW" altLang="zh-TW" sz="3600" dirty="0" smtClean="0"/>
              <a:t>人</a:t>
            </a:r>
            <a:r>
              <a:rPr lang="zh-TW" altLang="en-US" sz="3600" dirty="0" smtClean="0"/>
              <a:t>要報仇，背後是出於計算</a:t>
            </a:r>
            <a:endParaRPr lang="en-US" altLang="zh-TW" sz="3600" dirty="0" smtClean="0"/>
          </a:p>
          <a:p>
            <a:r>
              <a:rPr lang="zh-TW" altLang="en-US" sz="3600" dirty="0"/>
              <a:t>斤斤計較</a:t>
            </a:r>
            <a:r>
              <a:rPr lang="en-US" altLang="zh-TW" sz="3600" dirty="0" smtClean="0"/>
              <a:t>=</a:t>
            </a:r>
            <a:r>
              <a:rPr lang="zh-TW" altLang="en-US" sz="3600" dirty="0" smtClean="0"/>
              <a:t>做</a:t>
            </a:r>
            <a:r>
              <a:rPr lang="zh-TW" altLang="zh-TW" sz="3600" dirty="0" smtClean="0"/>
              <a:t>父母反面教材：</a:t>
            </a:r>
            <a:endParaRPr lang="en-US" altLang="zh-TW" sz="3600" dirty="0"/>
          </a:p>
          <a:p>
            <a:pPr lvl="1"/>
            <a:r>
              <a:rPr lang="zh-TW" altLang="zh-TW" sz="3600" dirty="0" smtClean="0"/>
              <a:t>計較</a:t>
            </a:r>
            <a:r>
              <a:rPr lang="zh-TW" altLang="en-US" sz="3600" dirty="0" smtClean="0"/>
              <a:t>付出多少，回報多少</a:t>
            </a:r>
            <a:endParaRPr lang="en-US" altLang="zh-TW" sz="3600" dirty="0" smtClean="0"/>
          </a:p>
          <a:p>
            <a:r>
              <a:rPr lang="zh-TW" altLang="zh-TW" sz="3600" dirty="0" smtClean="0"/>
              <a:t>父母</a:t>
            </a:r>
            <a:r>
              <a:rPr lang="zh-TW" altLang="en-US" sz="3600" dirty="0" smtClean="0"/>
              <a:t>養育</a:t>
            </a:r>
            <a:r>
              <a:rPr lang="zh-TW" altLang="zh-TW" sz="3600" dirty="0" smtClean="0"/>
              <a:t>子女</a:t>
            </a:r>
            <a:r>
              <a:rPr lang="zh-TW" altLang="en-US" sz="3600" dirty="0" smtClean="0"/>
              <a:t>：</a:t>
            </a:r>
            <a:endParaRPr lang="en-US" altLang="zh-TW" sz="3600" dirty="0" smtClean="0"/>
          </a:p>
          <a:p>
            <a:pPr lvl="1"/>
            <a:r>
              <a:rPr lang="zh-TW" altLang="zh-TW" sz="3600" dirty="0" smtClean="0"/>
              <a:t>「高成本</a:t>
            </a:r>
            <a:r>
              <a:rPr lang="en-US" altLang="zh-TW" sz="3600" dirty="0"/>
              <a:t>-</a:t>
            </a:r>
            <a:r>
              <a:rPr lang="zh-TW" altLang="zh-TW" sz="3600" dirty="0" smtClean="0"/>
              <a:t>低回報</a:t>
            </a:r>
            <a:r>
              <a:rPr lang="zh-TW" altLang="en-US" sz="3600" dirty="0" smtClean="0"/>
              <a:t>、性價比低、大部分虧本</a:t>
            </a:r>
            <a:r>
              <a:rPr lang="zh-TW" altLang="zh-TW" sz="3600" dirty="0" smtClean="0"/>
              <a:t>」的投資活動</a:t>
            </a:r>
            <a:endParaRPr lang="en-US" altLang="zh-TW" sz="3600" dirty="0" smtClean="0"/>
          </a:p>
          <a:p>
            <a:r>
              <a:rPr lang="zh-TW" altLang="en-US" sz="3600" dirty="0" smtClean="0"/>
              <a:t>但話說回來：</a:t>
            </a:r>
            <a:endParaRPr lang="en-US" altLang="zh-TW" sz="3600" dirty="0" smtClean="0"/>
          </a:p>
          <a:p>
            <a:pPr lvl="1"/>
            <a:r>
              <a:rPr lang="zh-TW" altLang="en-US" sz="3600" dirty="0" smtClean="0"/>
              <a:t>為人父母，可以怎樣計算？</a:t>
            </a:r>
            <a:endParaRPr lang="zh-TW" altLang="en-US" sz="3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checkerboard(across)">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checkerboard(across)">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checkerboard(across)">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checkerboard(across)">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地鐵">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地鐵">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地鐵">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1420</TotalTime>
  <Words>893</Words>
  <Application>Microsoft Macintosh PowerPoint</Application>
  <PresentationFormat>全屏显示(4:3)</PresentationFormat>
  <Paragraphs>92</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地鐵</vt:lpstr>
      <vt:lpstr>講題：「父母心」 經文：撒下二十一1-14</vt:lpstr>
      <vt:lpstr>引言：父親節</vt:lpstr>
      <vt:lpstr>三種不同的心</vt:lpstr>
      <vt:lpstr>故事場景--撒下21:1-2a</vt:lpstr>
      <vt:lpstr>1.計較的心：基遍人（1-6節）</vt:lpstr>
      <vt:lpstr>撒下21:2b-6</vt:lpstr>
      <vt:lpstr>大衛和基遍人之間的對答（撒下21:3-6）</vt:lpstr>
      <vt:lpstr>冤冤相報何時了？</vt:lpstr>
      <vt:lpstr>經文的信息與應用</vt:lpstr>
      <vt:lpstr>2.慈母心：利斯巴</vt:lpstr>
      <vt:lpstr>7-8節交不交名單中兩個米非波設</vt:lpstr>
      <vt:lpstr>PowerPoint 演示文稿</vt:lpstr>
      <vt:lpstr>不想回憶、未敢忘記</vt:lpstr>
      <vt:lpstr>3.為父的心：大衛（11-14節）</vt:lpstr>
      <vt:lpstr>3.為父的心：大衛（11-14節）</vt:lpstr>
      <vt:lpstr>經文的信息</vt:lpstr>
      <vt:lpstr>經文的信息與應用</vt:lpstr>
      <vt:lpstr>結語</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講題：「父母心」 經文：撒下二十一1-14</dc:title>
  <dc:creator>Tsoi</dc:creator>
  <cp:lastModifiedBy>Zhuyun Deng</cp:lastModifiedBy>
  <cp:revision>137</cp:revision>
  <dcterms:created xsi:type="dcterms:W3CDTF">2013-05-05T18:45:48Z</dcterms:created>
  <dcterms:modified xsi:type="dcterms:W3CDTF">2017-06-19T10:49:55Z</dcterms:modified>
</cp:coreProperties>
</file>