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60" r:id="rId3"/>
    <p:sldId id="261" r:id="rId4"/>
    <p:sldId id="269" r:id="rId5"/>
    <p:sldId id="271" r:id="rId6"/>
    <p:sldId id="272" r:id="rId7"/>
    <p:sldId id="270" r:id="rId8"/>
    <p:sldId id="273" r:id="rId9"/>
    <p:sldId id="262" r:id="rId10"/>
    <p:sldId id="275" r:id="rId11"/>
    <p:sldId id="276" r:id="rId12"/>
    <p:sldId id="277" r:id="rId13"/>
    <p:sldId id="263" r:id="rId14"/>
    <p:sldId id="278" r:id="rId15"/>
    <p:sldId id="281" r:id="rId16"/>
    <p:sldId id="284" r:id="rId17"/>
    <p:sldId id="274" r:id="rId18"/>
    <p:sldId id="282" r:id="rId19"/>
    <p:sldId id="279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27" autoAdjust="0"/>
  </p:normalViewPr>
  <p:slideViewPr>
    <p:cSldViewPr>
      <p:cViewPr varScale="1">
        <p:scale>
          <a:sx n="49" d="100"/>
          <a:sy n="49" d="100"/>
        </p:scale>
        <p:origin x="-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9587-7481-430F-8CF9-9DF703294418}" type="datetimeFigureOut">
              <a:rPr lang="zh-HK" altLang="en-US" smtClean="0"/>
              <a:t>17/5/27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1263-FE93-45E7-9600-775A041E4BC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028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1263-FE93-45E7-9600-775A041E4BC8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658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1263-FE93-45E7-9600-775A041E4BC8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428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1263-FE93-45E7-9600-775A041E4BC8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056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1263-FE93-45E7-9600-775A041E4BC8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295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1263-FE93-45E7-9600-775A041E4BC8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978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07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51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35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16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60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54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28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07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70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87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D2B86-9619-43EB-8FB8-0A786FA8B1AB}" type="datetimeFigureOut">
              <a:rPr lang="zh-TW" altLang="en-US" smtClean="0"/>
              <a:pPr/>
              <a:t>17/5/27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BD67-5D27-42D4-9026-FC2C24CCDA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97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1196752"/>
            <a:ext cx="8229600" cy="1944216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讲题：</a:t>
            </a:r>
            <a:r>
              <a:rPr lang="zh-TW" altLang="zh-HK" sz="50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「怎样走下去？」</a:t>
            </a:r>
            <a:r>
              <a:rPr lang="en-US" altLang="zh-TW" sz="50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effectLst/>
              </a:rPr>
              <a:t>经文：以赛亚书</a:t>
            </a:r>
            <a:r>
              <a:rPr lang="en-US" altLang="zh-TW" sz="4400" b="1" dirty="0" smtClean="0">
                <a:effectLst/>
              </a:rPr>
              <a:t>40</a:t>
            </a:r>
            <a:r>
              <a:rPr lang="zh-TW" altLang="en-US" sz="4400" b="1" dirty="0" smtClean="0">
                <a:effectLst/>
              </a:rPr>
              <a:t>章</a:t>
            </a:r>
            <a:r>
              <a:rPr lang="en-US" altLang="zh-TW" sz="4400" b="1" dirty="0" smtClean="0">
                <a:effectLst/>
              </a:rPr>
              <a:t>27-31</a:t>
            </a:r>
            <a:r>
              <a:rPr lang="zh-TW" altLang="en-US" sz="4400" b="1" dirty="0" smtClean="0">
                <a:effectLst/>
              </a:rPr>
              <a:t>节</a:t>
            </a:r>
            <a:endParaRPr lang="zh-TW" altLang="en-US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>
                <a:latin typeface="+mn-ea"/>
              </a:rPr>
              <a:t>如何在困倦中站起来？以色列信仰中</a:t>
            </a:r>
            <a:r>
              <a:rPr lang="en-US" altLang="zh-TW" sz="3600" dirty="0" smtClean="0"/>
              <a:t>3</a:t>
            </a:r>
            <a:r>
              <a:rPr lang="zh-TW" altLang="en-US" sz="3600" dirty="0" smtClean="0">
                <a:latin typeface="+mn-ea"/>
              </a:rPr>
              <a:t>个肯定：</a:t>
            </a:r>
            <a:endParaRPr lang="en-US" altLang="zh-TW" sz="36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3600" dirty="0" err="1" smtClean="0"/>
              <a:t>i</a:t>
            </a:r>
            <a:r>
              <a:rPr lang="en-US" altLang="zh-HK" sz="3600" dirty="0" smtClean="0"/>
              <a:t>) </a:t>
            </a:r>
            <a:r>
              <a:rPr lang="zh-TW" altLang="en-US" sz="3600" dirty="0" smtClean="0"/>
              <a:t>神</a:t>
            </a:r>
            <a:r>
              <a:rPr lang="zh-TW" altLang="zh-HK" sz="3600" dirty="0" smtClean="0"/>
              <a:t>是我们的创造主</a:t>
            </a:r>
            <a:endParaRPr lang="en-US" altLang="zh-TW" sz="3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3600" dirty="0"/>
              <a:t>i</a:t>
            </a:r>
            <a:r>
              <a:rPr lang="en-US" altLang="zh-HK" sz="3600" dirty="0" smtClean="0"/>
              <a:t>i) </a:t>
            </a:r>
            <a:r>
              <a:rPr lang="zh-TW" altLang="en-US" sz="3600" dirty="0" smtClean="0"/>
              <a:t>我们的</a:t>
            </a:r>
            <a:r>
              <a:rPr lang="zh-TW" altLang="zh-HK" sz="3600" dirty="0" smtClean="0"/>
              <a:t>主是大</a:t>
            </a:r>
            <a:r>
              <a:rPr lang="zh-TW" altLang="zh-HK" sz="3600" dirty="0"/>
              <a:t>能的</a:t>
            </a:r>
            <a:r>
              <a:rPr lang="zh-TW" altLang="zh-HK" sz="3600" dirty="0" smtClean="0"/>
              <a:t>神</a:t>
            </a:r>
            <a:endParaRPr lang="zh-TW" altLang="zh-HK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3600" dirty="0"/>
              <a:t>i</a:t>
            </a:r>
            <a:r>
              <a:rPr lang="en-US" altLang="zh-TW" sz="3600" dirty="0" smtClean="0"/>
              <a:t>ii) </a:t>
            </a:r>
            <a:r>
              <a:rPr lang="zh-TW" altLang="en-US" sz="3600" dirty="0" smtClean="0"/>
              <a:t>神</a:t>
            </a:r>
            <a:r>
              <a:rPr lang="zh-TW" altLang="zh-HK" sz="3600" dirty="0"/>
              <a:t>的智慧高超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376510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经文的信息及应用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/>
              <a:t>国破家亡，加上经常逃亡，神的子民连他们一向相信的神也怀疑</a:t>
            </a: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/>
              <a:t>今天我们没有亡国，但因着种种原因大家来到这个异地居住，困难：</a:t>
            </a:r>
            <a:endParaRPr lang="en-US" altLang="zh-TW" sz="3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语言不通</a:t>
            </a:r>
            <a:endParaRPr lang="en-US" altLang="zh-TW" sz="3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工作不顺，遭受</a:t>
            </a:r>
            <a:r>
              <a:rPr lang="zh-TW" altLang="en-US" sz="3600" dirty="0"/>
              <a:t>白眼</a:t>
            </a:r>
            <a:endParaRPr lang="en-US" altLang="zh-TW" sz="3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隐性歧视（在应征、升职等情况上）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88049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经文的信息及应用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u"/>
            </a:pPr>
            <a:r>
              <a:rPr lang="en-US" altLang="zh-HK" sz="4000" dirty="0" err="1"/>
              <a:t>i</a:t>
            </a:r>
            <a:r>
              <a:rPr lang="en-US" altLang="zh-HK" sz="4000" dirty="0" smtClean="0"/>
              <a:t>) </a:t>
            </a:r>
            <a:r>
              <a:rPr lang="zh-TW" altLang="en-US" sz="4000" dirty="0" smtClean="0"/>
              <a:t>神</a:t>
            </a:r>
            <a:r>
              <a:rPr lang="zh-TW" altLang="zh-HK" sz="4000" dirty="0" smtClean="0"/>
              <a:t>是我们的创造主</a:t>
            </a:r>
            <a:endParaRPr lang="en-US" altLang="zh-TW" sz="40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从混乱到秩序</a:t>
            </a:r>
            <a:endParaRPr lang="en-US" altLang="zh-TW" sz="4000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HK" sz="4000" dirty="0"/>
              <a:t>ii</a:t>
            </a:r>
            <a:r>
              <a:rPr lang="en-US" altLang="zh-HK" sz="4000" dirty="0" smtClean="0"/>
              <a:t>) </a:t>
            </a:r>
            <a:r>
              <a:rPr lang="zh-TW" altLang="en-US" sz="4000" dirty="0" smtClean="0"/>
              <a:t>我们的</a:t>
            </a:r>
            <a:r>
              <a:rPr lang="zh-TW" altLang="zh-HK" sz="4000" dirty="0"/>
              <a:t>主是大能的</a:t>
            </a:r>
            <a:r>
              <a:rPr lang="zh-TW" altLang="zh-HK" sz="4000" dirty="0" smtClean="0"/>
              <a:t>神</a:t>
            </a:r>
            <a:endParaRPr lang="en-US" altLang="zh-TW" sz="40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一切都在祂的掌管</a:t>
            </a:r>
            <a:endParaRPr lang="zh-TW" altLang="zh-HK" sz="4000" dirty="0" smtClean="0"/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TW" sz="4000" dirty="0" smtClean="0"/>
              <a:t>iii) </a:t>
            </a:r>
            <a:r>
              <a:rPr lang="zh-TW" altLang="en-US" sz="4000" dirty="0" smtClean="0"/>
              <a:t>神</a:t>
            </a:r>
            <a:r>
              <a:rPr lang="zh-TW" altLang="zh-HK" sz="4000" dirty="0"/>
              <a:t>的智慧</a:t>
            </a:r>
            <a:r>
              <a:rPr lang="zh-TW" altLang="zh-HK" sz="4000" dirty="0" smtClean="0"/>
              <a:t>高超</a:t>
            </a:r>
            <a:endParaRPr lang="en-US" altLang="zh-TW" sz="40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今天的景况必定有神的心意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16945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latin typeface="+mn-lt"/>
              </a:rPr>
              <a:t>III. </a:t>
            </a:r>
            <a:r>
              <a:rPr lang="zh-TW" altLang="zh-TW" sz="4400" b="1" dirty="0" smtClean="0">
                <a:latin typeface="+mn-lt"/>
              </a:rPr>
              <a:t>惟有神是我们的</a:t>
            </a:r>
            <a:r>
              <a:rPr lang="zh-TW" altLang="en-US" sz="4400" b="1" dirty="0" smtClean="0">
                <a:latin typeface="+mn-lt"/>
              </a:rPr>
              <a:t>依</a:t>
            </a:r>
            <a:r>
              <a:rPr lang="zh-TW" altLang="zh-TW" sz="4400" b="1" dirty="0" smtClean="0">
                <a:latin typeface="+mn-lt"/>
              </a:rPr>
              <a:t>靠</a:t>
            </a:r>
            <a:r>
              <a:rPr lang="zh-TW" altLang="zh-TW" sz="3200" b="1" dirty="0" smtClean="0">
                <a:latin typeface="+mn-lt"/>
              </a:rPr>
              <a:t>（</a:t>
            </a:r>
            <a:r>
              <a:rPr lang="en-US" altLang="zh-TW" sz="3200" b="1" dirty="0" smtClean="0">
                <a:latin typeface="+mn-lt"/>
              </a:rPr>
              <a:t>vv. 30-31</a:t>
            </a:r>
            <a:r>
              <a:rPr lang="zh-TW" altLang="zh-TW" sz="3200" b="1" dirty="0" smtClean="0">
                <a:latin typeface="+mn-lt"/>
              </a:rPr>
              <a:t>）</a:t>
            </a:r>
            <a:endParaRPr lang="zh-TW" altLang="en-US" sz="4400" dirty="0">
              <a:latin typeface="+mn-lt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b="1" baseline="30000" dirty="0" smtClean="0">
                <a:ea typeface="標楷體" panose="03000509000000000000" pitchFamily="65" charset="-120"/>
              </a:rPr>
              <a:t>30</a:t>
            </a:r>
            <a:r>
              <a:rPr lang="zh-TW" altLang="zh-TW" sz="4000" b="1" dirty="0" smtClean="0">
                <a:ea typeface="標楷體" panose="03000509000000000000" pitchFamily="65" charset="-120"/>
              </a:rPr>
              <a:t>就是少年人也要疲乏困倦；</a:t>
            </a:r>
          </a:p>
          <a:p>
            <a:pPr lvl="1"/>
            <a:r>
              <a:rPr lang="zh-TW" altLang="zh-TW" sz="4000" b="1" dirty="0" smtClean="0">
                <a:ea typeface="標楷體" panose="03000509000000000000" pitchFamily="65" charset="-120"/>
              </a:rPr>
              <a:t>强壮的也必全然跌倒。</a:t>
            </a:r>
          </a:p>
          <a:p>
            <a:r>
              <a:rPr lang="en-US" altLang="zh-TW" sz="4000" b="1" baseline="30000" dirty="0" smtClean="0">
                <a:ea typeface="標楷體" panose="03000509000000000000" pitchFamily="65" charset="-120"/>
              </a:rPr>
              <a:t>31</a:t>
            </a:r>
            <a:r>
              <a:rPr lang="zh-TW" altLang="zh-TW" sz="4000" b="1" dirty="0" smtClean="0">
                <a:ea typeface="標楷體" panose="03000509000000000000" pitchFamily="65" charset="-120"/>
              </a:rPr>
              <a:t>但那等候耶和华的必重新得力。</a:t>
            </a:r>
          </a:p>
          <a:p>
            <a:pPr lvl="1"/>
            <a:r>
              <a:rPr lang="zh-TW" altLang="zh-TW" sz="4000" b="1" dirty="0" smtClean="0">
                <a:ea typeface="標楷體" panose="03000509000000000000" pitchFamily="65" charset="-120"/>
              </a:rPr>
              <a:t>他们必如鹰展翅上腾；</a:t>
            </a:r>
          </a:p>
          <a:p>
            <a:r>
              <a:rPr lang="zh-TW" altLang="zh-TW" sz="4000" b="1" dirty="0" smtClean="0">
                <a:ea typeface="標楷體" panose="03000509000000000000" pitchFamily="65" charset="-120"/>
              </a:rPr>
              <a:t>他们奔跑却不困倦，</a:t>
            </a:r>
          </a:p>
          <a:p>
            <a:pPr lvl="1"/>
            <a:r>
              <a:rPr lang="zh-TW" altLang="zh-TW" sz="4000" b="1" dirty="0" smtClean="0">
                <a:ea typeface="標楷體" panose="03000509000000000000" pitchFamily="65" charset="-120"/>
              </a:rPr>
              <a:t>行走却不疲乏。</a:t>
            </a:r>
            <a:endParaRPr lang="zh-TW" altLang="en-US" sz="4000" b="1" dirty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12779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/>
              <a:t>少年人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强壮的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→精力充沛的</a:t>
            </a:r>
            <a:endParaRPr lang="en-US" altLang="zh-TW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他们也会疲倦，也有倒下来的一天</a:t>
            </a:r>
            <a:endParaRPr lang="en-US" altLang="zh-TW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HK" sz="3600" dirty="0" smtClean="0"/>
              <a:t>比喻</a:t>
            </a:r>
            <a:r>
              <a:rPr lang="zh-TW" altLang="en-US" sz="3600" dirty="0" smtClean="0"/>
              <a:t>的意思：</a:t>
            </a:r>
            <a:r>
              <a:rPr lang="zh-TW" altLang="zh-HK" sz="3600" dirty="0" smtClean="0"/>
              <a:t>一些我们以为</a:t>
            </a:r>
            <a:r>
              <a:rPr lang="zh-TW" altLang="en-US" sz="3600" dirty="0" smtClean="0"/>
              <a:t>是</a:t>
            </a:r>
            <a:r>
              <a:rPr lang="zh-TW" altLang="zh-HK" sz="3600" dirty="0" smtClean="0"/>
              <a:t>最</a:t>
            </a:r>
            <a:r>
              <a:rPr lang="zh-TW" altLang="zh-HK" sz="3600" dirty="0"/>
              <a:t>可靠</a:t>
            </a:r>
            <a:r>
              <a:rPr lang="zh-TW" altLang="zh-HK" sz="3600" dirty="0" smtClean="0"/>
              <a:t>的</a:t>
            </a:r>
            <a:r>
              <a:rPr lang="zh-TW" altLang="en-US" sz="3600" dirty="0" smtClean="0"/>
              <a:t>东西</a:t>
            </a:r>
            <a:r>
              <a:rPr lang="zh-TW" altLang="zh-HK" sz="3600" dirty="0" smtClean="0"/>
              <a:t>，到最后</a:t>
            </a:r>
            <a:r>
              <a:rPr lang="zh-TW" altLang="en-US" sz="3600" dirty="0" smtClean="0"/>
              <a:t>原来</a:t>
            </a:r>
            <a:r>
              <a:rPr lang="zh-TW" altLang="zh-HK" sz="3600" dirty="0" smtClean="0"/>
              <a:t>都</a:t>
            </a:r>
            <a:r>
              <a:rPr lang="zh-TW" altLang="zh-HK" sz="3600" dirty="0"/>
              <a:t>是</a:t>
            </a:r>
            <a:r>
              <a:rPr lang="zh-TW" altLang="zh-HK" sz="3600" dirty="0" smtClean="0"/>
              <a:t>靠</a:t>
            </a:r>
            <a:r>
              <a:rPr lang="zh-TW" altLang="en-US" sz="3600" dirty="0" smtClean="0"/>
              <a:t>不</a:t>
            </a:r>
            <a:r>
              <a:rPr lang="zh-TW" altLang="zh-HK" sz="3600" dirty="0" smtClean="0"/>
              <a:t>住的</a:t>
            </a:r>
            <a:endParaRPr lang="en-US" altLang="zh-TW" sz="3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才干，学位，金钱，股票，基金</a:t>
            </a:r>
            <a:r>
              <a:rPr lang="zh-TW" altLang="zh-HK" sz="3600" dirty="0" smtClean="0">
                <a:latin typeface="+mn-ea"/>
              </a:rPr>
              <a:t>…</a:t>
            </a:r>
            <a:endParaRPr lang="en-US" altLang="zh-TW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17032"/>
            <a:ext cx="4565279" cy="32504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69" y="3823036"/>
            <a:ext cx="4867769" cy="30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7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「但」（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对比）那等候耶和华的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「等候」原文</a:t>
            </a:r>
            <a:r>
              <a:rPr lang="en-US" altLang="zh-TW" sz="3200" i="1" dirty="0" err="1">
                <a:cs typeface="Times New Roman" panose="02020603050405020304" pitchFamily="18" charset="0"/>
              </a:rPr>
              <a:t>q</a:t>
            </a:r>
            <a:r>
              <a:rPr lang="en-US" altLang="zh-TW" sz="3200" i="1" dirty="0" err="1">
                <a:cs typeface="Calibri" panose="020F0502020204030204" pitchFamily="34" charset="0"/>
              </a:rPr>
              <a:t>ā</a:t>
            </a:r>
            <a:r>
              <a:rPr lang="en-US" altLang="zh-TW" sz="3200" i="1" dirty="0" err="1">
                <a:cs typeface="Times New Roman" panose="02020603050405020304" pitchFamily="18" charset="0"/>
              </a:rPr>
              <a:t>wah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等候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相信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靠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等候（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Calibri" panose="020F0502020204030204" pitchFamily="34" charset="0"/>
              </a:rPr>
              <a:t>ḥ</a:t>
            </a:r>
            <a:r>
              <a:rPr lang="en-US" altLang="zh-TW" sz="3200" i="1" dirty="0" err="1" smtClean="0">
                <a:ea typeface="標楷體" panose="03000509000000000000" pitchFamily="65" charset="-120"/>
              </a:rPr>
              <a:t>ik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Calibri" panose="020F0502020204030204" pitchFamily="34" charset="0"/>
              </a:rPr>
              <a:t>ā</a:t>
            </a:r>
            <a:r>
              <a:rPr lang="en-US" altLang="zh-TW" sz="3200" i="1" dirty="0" err="1" smtClean="0">
                <a:ea typeface="標楷體" panose="03000509000000000000" pitchFamily="65" charset="-120"/>
              </a:rPr>
              <a:t>h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）那掩面不顾雅各布家的耶和华；我也要仰望</a:t>
            </a:r>
            <a:r>
              <a:rPr lang="zh-TW" altLang="en-US" sz="3200" dirty="0" smtClean="0">
                <a:ea typeface="標楷體" panose="03000509000000000000" pitchFamily="65" charset="-120"/>
              </a:rPr>
              <a:t>（</a:t>
            </a:r>
            <a:r>
              <a:rPr lang="en-US" altLang="zh-TW" sz="3200" i="1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 err="1"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3200" i="1" dirty="0" err="1">
                <a:ea typeface="標楷體" panose="03000509000000000000" pitchFamily="65" charset="-120"/>
                <a:cs typeface="Calibri" panose="020F0502020204030204" pitchFamily="34" charset="0"/>
              </a:rPr>
              <a:t>ā</a:t>
            </a:r>
            <a:r>
              <a:rPr lang="en-US" altLang="zh-TW" sz="3200" i="1" dirty="0" err="1">
                <a:ea typeface="標楷體" panose="03000509000000000000" pitchFamily="65" charset="-120"/>
                <a:cs typeface="Times New Roman" panose="02020603050405020304" pitchFamily="18" charset="0"/>
              </a:rPr>
              <a:t>wah</a:t>
            </a:r>
            <a:r>
              <a:rPr lang="en-US" altLang="zh-TW" sz="3200" i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）他。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0" algn="r">
              <a:buNone/>
            </a:pPr>
            <a:r>
              <a:rPr lang="zh-TW" altLang="en-US" sz="3200" dirty="0" smtClean="0"/>
              <a:t>（赛</a:t>
            </a:r>
            <a:r>
              <a:rPr lang="en-US" altLang="zh-TW" sz="3200" dirty="0" smtClean="0"/>
              <a:t>8:17</a:t>
            </a:r>
            <a:r>
              <a:rPr lang="zh-TW" altLang="en-US" sz="3200" dirty="0"/>
              <a:t>）</a:t>
            </a:r>
            <a:endParaRPr lang="zh-HK" altLang="en-US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等候</a:t>
            </a:r>
            <a:r>
              <a:rPr lang="zh-TW" altLang="en-US" sz="3200" dirty="0" smtClean="0">
                <a:ea typeface="標楷體" panose="03000509000000000000" pitchFamily="65" charset="-120"/>
              </a:rPr>
              <a:t>（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Calibri" panose="020F0502020204030204" pitchFamily="34" charset="0"/>
              </a:rPr>
              <a:t>ā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Times New Roman" panose="02020603050405020304" pitchFamily="18" charset="0"/>
              </a:rPr>
              <a:t>wah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）耶和华，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我的心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等候</a:t>
            </a:r>
            <a:r>
              <a:rPr lang="zh-TW" altLang="en-US" sz="3200" dirty="0" smtClean="0">
                <a:ea typeface="標楷體" panose="03000509000000000000" pitchFamily="65" charset="-120"/>
              </a:rPr>
              <a:t>（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Calibri" panose="020F0502020204030204" pitchFamily="34" charset="0"/>
              </a:rPr>
              <a:t>ā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Times New Roman" panose="02020603050405020304" pitchFamily="18" charset="0"/>
              </a:rPr>
              <a:t>wah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3200" dirty="0" smtClean="0"/>
              <a:t>；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仰望</a:t>
            </a:r>
            <a:r>
              <a:rPr lang="zh-TW" altLang="en-US" sz="3200" dirty="0" smtClean="0">
                <a:ea typeface="標楷體" panose="03000509000000000000" pitchFamily="65" charset="-120"/>
              </a:rPr>
              <a:t>（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Calibri" panose="020F0502020204030204" pitchFamily="34" charset="0"/>
              </a:rPr>
              <a:t>āḥ</a:t>
            </a:r>
            <a:r>
              <a:rPr lang="en-US" altLang="zh-TW" sz="3200" i="1" dirty="0" err="1" smtClean="0">
                <a:ea typeface="標楷體" panose="03000509000000000000" pitchFamily="65" charset="-120"/>
                <a:cs typeface="Times New Roman" panose="02020603050405020304" pitchFamily="18" charset="0"/>
              </a:rPr>
              <a:t>al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）他的话。</a:t>
            </a:r>
            <a:r>
              <a:rPr lang="zh-TW" altLang="en-US" sz="3200" dirty="0" smtClean="0"/>
              <a:t>诗歌</a:t>
            </a:r>
            <a:r>
              <a:rPr lang="en-US" altLang="zh-TW" sz="3200" dirty="0" smtClean="0"/>
              <a:t>〈</a:t>
            </a:r>
            <a:r>
              <a:rPr lang="zh-TW" altLang="en-US" sz="3200" dirty="0" smtClean="0"/>
              <a:t>我从深处向祢求告</a:t>
            </a:r>
            <a:r>
              <a:rPr lang="en-US" altLang="zh-TW" sz="3200" dirty="0" smtClean="0"/>
              <a:t>〉  </a:t>
            </a:r>
            <a:r>
              <a:rPr lang="zh-TW" altLang="en-US" sz="3200" dirty="0" smtClean="0"/>
              <a:t>（诗</a:t>
            </a:r>
            <a:r>
              <a:rPr lang="en-US" altLang="zh-TW" sz="3200" dirty="0" smtClean="0"/>
              <a:t>130:5</a:t>
            </a:r>
            <a:r>
              <a:rPr lang="zh-TW" altLang="en-US" sz="3200" dirty="0" smtClean="0"/>
              <a:t>）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3660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为何旧约常强调要</a:t>
            </a:r>
            <a:r>
              <a:rPr lang="zh-TW" altLang="zh-HK" sz="3200" dirty="0" smtClean="0"/>
              <a:t>等候</a:t>
            </a:r>
            <a:r>
              <a:rPr lang="zh-TW" altLang="en-US" sz="3200" dirty="0"/>
              <a:t>？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能否</a:t>
            </a:r>
            <a:r>
              <a:rPr lang="zh-TW" altLang="en-US" sz="3200" dirty="0"/>
              <a:t>不用等</a:t>
            </a:r>
            <a:r>
              <a:rPr lang="zh-TW" altLang="en-US" sz="3200" dirty="0" smtClean="0"/>
              <a:t>？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在旧约圣经中，</a:t>
            </a:r>
            <a:r>
              <a:rPr lang="zh-TW" altLang="zh-HK" sz="3200" dirty="0" smtClean="0"/>
              <a:t>等候</a:t>
            </a:r>
            <a:r>
              <a:rPr lang="zh-TW" altLang="en-US" sz="3200" dirty="0" smtClean="0"/>
              <a:t>的对象</a:t>
            </a:r>
            <a:r>
              <a:rPr lang="en-US" altLang="zh-TW" sz="3200" dirty="0" smtClean="0"/>
              <a:t>=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是神，不是人</a:t>
            </a:r>
            <a:r>
              <a:rPr lang="en-US" altLang="zh-TW" sz="3200" dirty="0" smtClean="0"/>
              <a:t>/ </a:t>
            </a:r>
            <a:r>
              <a:rPr lang="zh-TW" altLang="en-US" sz="3200" dirty="0" smtClean="0"/>
              <a:t>期望神亲自拯救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诗篇</a:t>
            </a:r>
            <a:r>
              <a:rPr lang="en-US" altLang="zh-TW" sz="3200" dirty="0" smtClean="0"/>
              <a:t>62</a:t>
            </a:r>
          </a:p>
          <a:p>
            <a:pPr marL="342900" lvl="1" indent="0">
              <a:buNone/>
            </a:pPr>
            <a:r>
              <a:rPr lang="en-US" altLang="zh-TW" sz="3200" baseline="30000" dirty="0" smtClean="0"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ea typeface="標楷體" panose="03000509000000000000" pitchFamily="65" charset="-120"/>
              </a:rPr>
              <a:t>我的心默默无声，专等候上帝；</a:t>
            </a:r>
          </a:p>
          <a:p>
            <a:pPr marL="342900" lvl="1" indent="0">
              <a:buNone/>
            </a:pPr>
            <a:r>
              <a:rPr lang="zh-TW" altLang="en-US" sz="3200" dirty="0" smtClean="0">
                <a:ea typeface="標楷體" panose="03000509000000000000" pitchFamily="65" charset="-120"/>
              </a:rPr>
              <a:t>     我的救恩是从他而来</a:t>
            </a:r>
            <a:r>
              <a:rPr lang="zh-TW" altLang="zh-HK" sz="3200" dirty="0" smtClean="0">
                <a:latin typeface="+mn-ea"/>
              </a:rPr>
              <a:t>…</a:t>
            </a:r>
            <a:endParaRPr lang="zh-TW" altLang="en-US" sz="3200" dirty="0">
              <a:ea typeface="標楷體" panose="03000509000000000000" pitchFamily="65" charset="-120"/>
            </a:endParaRPr>
          </a:p>
          <a:p>
            <a:pPr marL="342900" lvl="1" indent="0">
              <a:buNone/>
            </a:pPr>
            <a:r>
              <a:rPr lang="en-US" altLang="zh-TW" sz="3200" baseline="30000" dirty="0" smtClean="0"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ea typeface="標楷體" panose="03000509000000000000" pitchFamily="65" charset="-120"/>
              </a:rPr>
              <a:t>我的心哪，你当默默无声，专等候上帝，</a:t>
            </a:r>
          </a:p>
          <a:p>
            <a:pPr marL="342900" lvl="1" indent="0">
              <a:buNone/>
            </a:pPr>
            <a:r>
              <a:rPr lang="zh-TW" altLang="en-US" sz="3200" dirty="0" smtClean="0">
                <a:ea typeface="標楷體" panose="03000509000000000000" pitchFamily="65" charset="-120"/>
              </a:rPr>
              <a:t>     因为我的盼望是从他而来</a:t>
            </a:r>
            <a:r>
              <a:rPr lang="zh-TW" altLang="zh-HK" sz="3200" dirty="0" smtClean="0">
                <a:latin typeface="+mn-ea"/>
              </a:rPr>
              <a:t>…</a:t>
            </a:r>
            <a:endParaRPr lang="zh-TW" altLang="en-US" sz="32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705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那等候神的必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重新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得力，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鹰展翅上腾→</a:t>
            </a:r>
            <a:r>
              <a:rPr lang="zh-TW" altLang="en-US" sz="3600" dirty="0" smtClean="0"/>
              <a:t>鹰的能力？</a:t>
            </a:r>
            <a:endParaRPr lang="en-US" altLang="zh-TW" sz="3600" dirty="0"/>
          </a:p>
        </p:txBody>
      </p:sp>
      <p:pic>
        <p:nvPicPr>
          <p:cNvPr id="5" name="內容版面配置區 3" descr="isaiah-40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69" y="2924944"/>
            <a:ext cx="8740062" cy="381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4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经文的信息及应用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25625"/>
            <a:ext cx="828092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4000" dirty="0" smtClean="0"/>
              <a:t>在遭遇困难以至任何事情，我们是依靠自己的努力，抑或神的大能？</a:t>
            </a:r>
            <a:endParaRPr lang="en-US" altLang="zh-TW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前者（靠自己）：自夸，以为自己了不起</a:t>
            </a:r>
            <a:endParaRPr lang="en-US" altLang="zh-TW" sz="4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后者（靠上帝）：荣耀归神，而不是自己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40238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经文的信息及应用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825625"/>
            <a:ext cx="748883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当我们愿意等候盼望神，便可重新得力</a:t>
            </a:r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结果：</a:t>
            </a:r>
            <a:endParaRPr lang="en-US" altLang="zh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4000" dirty="0"/>
              <a:t>奔跑不困倦 </a:t>
            </a:r>
            <a:r>
              <a:rPr lang="en-US" altLang="zh-TW" sz="4000" dirty="0"/>
              <a:t>// </a:t>
            </a:r>
            <a:r>
              <a:rPr lang="zh-TW" altLang="en-US" sz="4000" dirty="0"/>
              <a:t>行走不</a:t>
            </a:r>
            <a:r>
              <a:rPr lang="zh-TW" altLang="en-US" sz="4000" dirty="0" smtClean="0"/>
              <a:t>疲乏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683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 smtClean="0"/>
              <a:t>引言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大家来到这个起初以为是天堂的地方，谁料日子难过：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读书（考试不过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毕业无期）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/>
              <a:t>工作</a:t>
            </a:r>
            <a:r>
              <a:rPr lang="zh-TW" altLang="en-US" sz="3200" dirty="0" smtClean="0"/>
              <a:t>（居留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餐馆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贸易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中国或德国老板）</a:t>
            </a:r>
            <a:endParaRPr lang="en-US" altLang="zh-TW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结婚（异族婚姻：孩子生了、情却已尽</a:t>
            </a:r>
            <a:r>
              <a:rPr lang="zh-TW" altLang="zh-HK" sz="3200" dirty="0" smtClean="0">
                <a:latin typeface="+mn-ea"/>
              </a:rPr>
              <a:t>…</a:t>
            </a:r>
            <a:r>
              <a:rPr lang="zh-TW" altLang="en-US" sz="3200" dirty="0" smtClean="0"/>
              <a:t>）</a:t>
            </a:r>
            <a:endParaRPr lang="en-US" altLang="zh-TW" sz="3200" dirty="0" smtClean="0"/>
          </a:p>
          <a:p>
            <a:pPr marL="342900" lvl="1" indent="0" algn="ctr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怎样走下去？</a:t>
            </a:r>
            <a:endParaRPr lang="en-US" altLang="zh-TW" sz="3600" dirty="0" smtClean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两千六百年前犹太人亡国，经历同样的处境，寄居异乡，复国无期，前路茫茫</a:t>
            </a:r>
            <a:r>
              <a:rPr lang="zh-TW" altLang="zh-HK" sz="3200" dirty="0" smtClean="0">
                <a:latin typeface="+mn-ea"/>
              </a:rPr>
              <a:t>…</a:t>
            </a:r>
            <a:endParaRPr lang="en-US" altLang="zh-TW" sz="3200" dirty="0"/>
          </a:p>
          <a:p>
            <a:pPr marL="342900" lvl="1" indent="0" algn="ctr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怎样走下去？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结语</a:t>
            </a:r>
            <a:endParaRPr lang="zh-HK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84785"/>
            <a:ext cx="3888432" cy="48965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3600" dirty="0" smtClean="0">
                <a:ea typeface="新細明體" panose="02020500000000000000" pitchFamily="18" charset="-120"/>
              </a:rPr>
              <a:t>Chariots of Fire</a:t>
            </a:r>
            <a:r>
              <a:rPr lang="zh-CN" altLang="zh-HK" sz="3600" dirty="0" smtClean="0">
                <a:ea typeface="新細明體" panose="02020500000000000000" pitchFamily="18" charset="-120"/>
              </a:rPr>
              <a:t>烈火</a:t>
            </a:r>
            <a:r>
              <a:rPr lang="zh-CN" altLang="zh-HK" sz="3600" dirty="0">
                <a:ea typeface="新細明體" panose="02020500000000000000" pitchFamily="18" charset="-120"/>
              </a:rPr>
              <a:t>战车 (</a:t>
            </a:r>
            <a:r>
              <a:rPr lang="zh-CN" altLang="zh-HK" sz="3600" dirty="0" smtClean="0">
                <a:ea typeface="新細明體" panose="02020500000000000000" pitchFamily="18" charset="-120"/>
              </a:rPr>
              <a:t>1981)</a:t>
            </a:r>
            <a:endParaRPr lang="en-US" altLang="zh-CN" sz="3600" dirty="0" smtClean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/>
              <a:t>主角是虔诚基督徒</a:t>
            </a:r>
            <a:r>
              <a:rPr lang="en-US" altLang="zh-TW" sz="3600" dirty="0" smtClean="0"/>
              <a:t>Eric Liddell</a:t>
            </a:r>
            <a:r>
              <a:rPr lang="zh-TW" altLang="en-US" sz="3600" dirty="0" smtClean="0"/>
              <a:t>及犹太运动员</a:t>
            </a:r>
            <a:r>
              <a:rPr lang="en-US" altLang="zh-TW" sz="3600" dirty="0" smtClean="0"/>
              <a:t>Harold Abrahams</a:t>
            </a:r>
            <a:r>
              <a:rPr lang="zh-TW" altLang="en-US" sz="3600" dirty="0" smtClean="0"/>
              <a:t>，他們分別奪得</a:t>
            </a:r>
            <a:r>
              <a:rPr lang="en-US" altLang="zh-TW" sz="3600" dirty="0" smtClean="0"/>
              <a:t>1924</a:t>
            </a:r>
            <a:r>
              <a:rPr lang="zh-TW" altLang="en-US" sz="3600" dirty="0" smtClean="0"/>
              <a:t>年巴黎奧運會</a:t>
            </a:r>
            <a:r>
              <a:rPr lang="en-US" altLang="zh-TW" sz="3600" dirty="0" smtClean="0"/>
              <a:t>400</a:t>
            </a:r>
            <a:r>
              <a:rPr lang="zh-TW" altLang="en-US" sz="3600" dirty="0" smtClean="0"/>
              <a:t>米和</a:t>
            </a:r>
            <a:r>
              <a:rPr lang="en-US" altLang="zh-TW" sz="3600" dirty="0" smtClean="0"/>
              <a:t>100</a:t>
            </a:r>
            <a:r>
              <a:rPr lang="zh-TW" altLang="en-US" sz="3600" dirty="0" smtClean="0"/>
              <a:t>米的金牌</a:t>
            </a:r>
            <a:endParaRPr lang="zh-CN" altLang="zh-HK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21" y="404664"/>
            <a:ext cx="469852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HK" sz="4400" b="1" dirty="0" smtClean="0">
                <a:solidFill>
                  <a:srgbClr val="FF0000"/>
                </a:solidFill>
              </a:rPr>
              <a:t>Chariot</a:t>
            </a:r>
            <a:r>
              <a:rPr lang="en-US" altLang="zh-HK" sz="4400" b="1" dirty="0" smtClean="0">
                <a:solidFill>
                  <a:srgbClr val="7030A0"/>
                </a:solidFill>
              </a:rPr>
              <a:t>s </a:t>
            </a:r>
            <a:r>
              <a:rPr lang="en-US" altLang="zh-HK" sz="4400" b="1" dirty="0" smtClean="0">
                <a:solidFill>
                  <a:srgbClr val="FF0000"/>
                </a:solidFill>
              </a:rPr>
              <a:t>of Fire</a:t>
            </a:r>
            <a:endParaRPr lang="zh-HK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8877"/>
            <a:ext cx="3104642" cy="4922151"/>
          </a:xfrm>
        </p:spPr>
      </p:pic>
      <p:sp>
        <p:nvSpPr>
          <p:cNvPr id="6" name="文字方塊 5"/>
          <p:cNvSpPr txBox="1"/>
          <p:nvPr/>
        </p:nvSpPr>
        <p:spPr>
          <a:xfrm>
            <a:off x="179512" y="635833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Eric Henry </a:t>
            </a:r>
            <a:r>
              <a:rPr lang="en-US" altLang="zh-HK" dirty="0" smtClean="0"/>
              <a:t>Liddell</a:t>
            </a:r>
            <a:r>
              <a:rPr lang="zh-TW" altLang="en-US" dirty="0" smtClean="0"/>
              <a:t>（</a:t>
            </a:r>
            <a:r>
              <a:rPr lang="zh-HK" altLang="en-US" b="1" dirty="0"/>
              <a:t>李愛</a:t>
            </a:r>
            <a:r>
              <a:rPr lang="zh-HK" altLang="en-US" b="1" dirty="0" smtClean="0"/>
              <a:t>銳</a:t>
            </a:r>
            <a:r>
              <a:rPr lang="zh-TW" altLang="en-US" b="1" dirty="0" smtClean="0"/>
              <a:t>；</a:t>
            </a:r>
            <a:r>
              <a:rPr lang="en-US" altLang="zh-HK" dirty="0" smtClean="0"/>
              <a:t>1902</a:t>
            </a:r>
            <a:r>
              <a:rPr lang="zh-HK" altLang="en-US" dirty="0" smtClean="0"/>
              <a:t>－</a:t>
            </a:r>
            <a:r>
              <a:rPr lang="en-US" altLang="zh-HK" dirty="0" smtClean="0"/>
              <a:t>1945</a:t>
            </a:r>
            <a:r>
              <a:rPr lang="zh-TW" altLang="en-US" dirty="0" smtClean="0"/>
              <a:t>）</a:t>
            </a:r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03" y="1406236"/>
            <a:ext cx="3168352" cy="491640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785695" y="63226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Harold </a:t>
            </a:r>
            <a:r>
              <a:rPr lang="en-US" altLang="zh-HK" dirty="0" smtClean="0"/>
              <a:t>Abrahams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1899</a:t>
            </a:r>
            <a:r>
              <a:rPr lang="zh-HK" altLang="en-US" dirty="0" smtClean="0"/>
              <a:t>－</a:t>
            </a:r>
            <a:r>
              <a:rPr lang="en-US" altLang="zh-TW" dirty="0" smtClean="0"/>
              <a:t>1978</a:t>
            </a:r>
            <a:r>
              <a:rPr lang="zh-TW" altLang="en-US" dirty="0" smtClean="0"/>
              <a:t>）</a:t>
            </a:r>
            <a:endParaRPr lang="en-US" altLang="zh-HK" dirty="0"/>
          </a:p>
        </p:txBody>
      </p:sp>
      <p:sp>
        <p:nvSpPr>
          <p:cNvPr id="4" name="橢圓形圖說文字 3"/>
          <p:cNvSpPr/>
          <p:nvPr/>
        </p:nvSpPr>
        <p:spPr>
          <a:xfrm>
            <a:off x="3067270" y="2924944"/>
            <a:ext cx="3151334" cy="2918557"/>
          </a:xfrm>
          <a:prstGeom prst="wedgeEllipseCallout">
            <a:avLst>
              <a:gd name="adj1" fmla="val -61011"/>
              <a:gd name="adj2" fmla="val -5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FFFF00"/>
                </a:solidFill>
              </a:rPr>
              <a:t>是上帝使我跑得快。我跑的時候，可以感受到上帝的喜悅。</a:t>
            </a:r>
            <a:endParaRPr lang="zh-HK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4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800" dirty="0" smtClean="0"/>
          </a:p>
          <a:p>
            <a:pPr marL="0" indent="0" algn="ctr">
              <a:buNone/>
            </a:pPr>
            <a:r>
              <a:rPr lang="zh-TW" altLang="en-US" sz="4800" dirty="0" smtClean="0"/>
              <a:t>怎样走下去？</a:t>
            </a:r>
            <a:endParaRPr lang="en-US" altLang="zh-TW" sz="4800" dirty="0" smtClean="0"/>
          </a:p>
          <a:p>
            <a:pPr marL="0" indent="0" algn="ctr">
              <a:buNone/>
            </a:pPr>
            <a:endParaRPr lang="en-US" altLang="zh-TW" sz="4800" dirty="0" smtClean="0"/>
          </a:p>
          <a:p>
            <a:pPr marL="0" indent="0" algn="ctr">
              <a:buNone/>
            </a:pPr>
            <a:r>
              <a:rPr lang="zh-TW" altLang="en-US" sz="4800" dirty="0" smtClean="0"/>
              <a:t>我们的人生是为谁而跑？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4548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latin typeface="+mn-lt"/>
              </a:rPr>
              <a:t>I. </a:t>
            </a:r>
            <a:r>
              <a:rPr lang="zh-TW" altLang="zh-TW" sz="4400" b="1" dirty="0" smtClean="0">
                <a:latin typeface="+mn-lt"/>
              </a:rPr>
              <a:t>当你</a:t>
            </a:r>
            <a:r>
              <a:rPr lang="zh-TW" altLang="en-US" sz="4400" b="1" dirty="0" smtClean="0">
                <a:latin typeface="+mn-lt"/>
              </a:rPr>
              <a:t>疲</a:t>
            </a:r>
            <a:r>
              <a:rPr lang="zh-TW" altLang="zh-TW" sz="4400" b="1" dirty="0" smtClean="0">
                <a:latin typeface="+mn-lt"/>
              </a:rPr>
              <a:t>倦（</a:t>
            </a:r>
            <a:r>
              <a:rPr lang="en-US" altLang="zh-TW" sz="4400" b="1" dirty="0" smtClean="0">
                <a:latin typeface="+mn-lt"/>
              </a:rPr>
              <a:t>v. 27</a:t>
            </a:r>
            <a:r>
              <a:rPr lang="zh-TW" altLang="zh-TW" sz="4400" b="1" dirty="0" smtClean="0">
                <a:latin typeface="+mn-lt"/>
              </a:rPr>
              <a:t>）</a:t>
            </a:r>
            <a:endParaRPr lang="zh-TW" altLang="en-US" sz="44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雅各布啊，你为何说，</a:t>
            </a:r>
          </a:p>
          <a:p>
            <a:pPr lvl="1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我的道路向耶和华隐藏？</a:t>
            </a:r>
          </a:p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以色列啊，你为何言，</a:t>
            </a:r>
          </a:p>
          <a:p>
            <a:pPr lvl="1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我的冤屈上帝并不查问？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04665"/>
            <a:ext cx="7886700" cy="936104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+mn-lt"/>
              </a:rPr>
              <a:t>以赛亚书</a:t>
            </a:r>
            <a:r>
              <a:rPr lang="en-US" altLang="zh-TW" sz="4000" b="1" dirty="0" smtClean="0">
                <a:latin typeface="+mn-lt"/>
              </a:rPr>
              <a:t>40-55</a:t>
            </a:r>
            <a:r>
              <a:rPr lang="zh-TW" altLang="en-US" sz="4000" b="1" dirty="0" smtClean="0">
                <a:latin typeface="+mn-lt"/>
              </a:rPr>
              <a:t>章的处境</a:t>
            </a:r>
            <a:endParaRPr lang="zh-HK" altLang="en-US" sz="36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442" y="1556792"/>
            <a:ext cx="8478030" cy="47525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/>
              <a:t>尼</a:t>
            </a:r>
            <a:r>
              <a:rPr lang="zh-TW" altLang="en-US" sz="3600" dirty="0"/>
              <a:t>布</a:t>
            </a:r>
            <a:r>
              <a:rPr lang="zh-TW" altLang="en-US" sz="3600" dirty="0" smtClean="0"/>
              <a:t>甲尼撒王至少</a:t>
            </a:r>
            <a:r>
              <a:rPr lang="en-US" altLang="zh-TW" sz="3600" dirty="0" smtClean="0"/>
              <a:t>3</a:t>
            </a:r>
            <a:r>
              <a:rPr lang="zh-TW" altLang="en-US" sz="3600" dirty="0" smtClean="0"/>
              <a:t>次将犹大人掳到巴比伦，分别为主前</a:t>
            </a:r>
            <a:r>
              <a:rPr lang="en-US" altLang="zh-TW" sz="3600" dirty="0" smtClean="0"/>
              <a:t>597, 587, 582/ </a:t>
            </a:r>
            <a:r>
              <a:rPr lang="zh-TW" altLang="en-US" sz="3600" dirty="0" smtClean="0"/>
              <a:t>他在位第</a:t>
            </a:r>
            <a:r>
              <a:rPr lang="en-US" altLang="zh-TW" sz="3600" dirty="0" smtClean="0"/>
              <a:t>7, 18, 23</a:t>
            </a:r>
            <a:r>
              <a:rPr lang="zh-TW" altLang="en-US" sz="3600" dirty="0" smtClean="0"/>
              <a:t>年（王下</a:t>
            </a:r>
            <a:r>
              <a:rPr lang="en-US" altLang="zh-TW" sz="3600" dirty="0" smtClean="0"/>
              <a:t>24</a:t>
            </a:r>
            <a:r>
              <a:rPr lang="en-US" altLang="zh-TW" sz="3600" dirty="0"/>
              <a:t>-</a:t>
            </a:r>
            <a:r>
              <a:rPr lang="en-US" altLang="zh-TW" sz="3600" dirty="0" smtClean="0"/>
              <a:t>25</a:t>
            </a:r>
            <a:r>
              <a:rPr lang="zh-TW" altLang="en-US" sz="3600" dirty="0" smtClean="0"/>
              <a:t>；耶</a:t>
            </a:r>
            <a:r>
              <a:rPr lang="en-US" altLang="zh-TW" sz="3600" dirty="0" smtClean="0"/>
              <a:t>52:28-30</a:t>
            </a:r>
            <a:r>
              <a:rPr lang="zh-TW" altLang="en-US" sz="3600" dirty="0" smtClean="0"/>
              <a:t>）</a:t>
            </a: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/>
              <a:t>以赛亚书</a:t>
            </a:r>
            <a:r>
              <a:rPr lang="en-US" altLang="zh-TW" sz="3600" dirty="0" smtClean="0"/>
              <a:t>40</a:t>
            </a:r>
            <a:r>
              <a:rPr lang="zh-TW" altLang="en-US" sz="3600" dirty="0" smtClean="0"/>
              <a:t>至</a:t>
            </a:r>
            <a:r>
              <a:rPr lang="en-US" altLang="zh-TW" sz="3600" dirty="0" smtClean="0"/>
              <a:t>55</a:t>
            </a:r>
            <a:r>
              <a:rPr lang="zh-TW" altLang="en-US" sz="3600" dirty="0" smtClean="0"/>
              <a:t>章是许多犹大人被掳到巴比伦、在沮丧绝望时写成的（</a:t>
            </a:r>
            <a:r>
              <a:rPr lang="zh-TW" altLang="en-US" sz="3600" dirty="0" smtClean="0">
                <a:solidFill>
                  <a:srgbClr val="FF0000"/>
                </a:solidFill>
              </a:rPr>
              <a:t>新标点和合本</a:t>
            </a:r>
            <a:r>
              <a:rPr lang="en-US" altLang="zh-TW" sz="3600" dirty="0" smtClean="0">
                <a:solidFill>
                  <a:srgbClr val="FF0000"/>
                </a:solidFill>
              </a:rPr>
              <a:t>/ </a:t>
            </a:r>
            <a:r>
              <a:rPr lang="zh-TW" altLang="en-US" sz="3600" dirty="0" smtClean="0">
                <a:solidFill>
                  <a:srgbClr val="FF0000"/>
                </a:solidFill>
              </a:rPr>
              <a:t>现代中文译本</a:t>
            </a:r>
            <a:r>
              <a:rPr lang="en-US" altLang="zh-TW" sz="3600" dirty="0" smtClean="0"/>
              <a:t>《</a:t>
            </a:r>
            <a:r>
              <a:rPr lang="zh-TW" altLang="en-US" sz="3600" dirty="0" smtClean="0"/>
              <a:t>以赛亚书</a:t>
            </a:r>
            <a:r>
              <a:rPr lang="en-US" altLang="zh-TW" sz="3600" dirty="0" smtClean="0"/>
              <a:t>》</a:t>
            </a:r>
            <a:r>
              <a:rPr lang="zh-TW" altLang="en-US" sz="3600" dirty="0" smtClean="0"/>
              <a:t>简介）</a:t>
            </a: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/>
              <a:t>整个段落讲述上帝如何藉先知安慰被掳的子</a:t>
            </a:r>
            <a:r>
              <a:rPr lang="zh-TW" altLang="en-US" sz="3600" dirty="0"/>
              <a:t>民</a:t>
            </a:r>
            <a:r>
              <a:rPr lang="zh-TW" altLang="en-US" sz="3600" dirty="0" smtClean="0"/>
              <a:t>：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你们要安慰，安慰我的百姓</a:t>
            </a:r>
            <a:r>
              <a:rPr lang="zh-TW" altLang="zh-HK" sz="3600" dirty="0">
                <a:latin typeface="+mn-ea"/>
              </a:rPr>
              <a:t>…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37171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內容版面配置區 3" descr="u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7117" y="36110"/>
            <a:ext cx="7890561" cy="53858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24499" y="5414382"/>
            <a:ext cx="79757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“The Flight </a:t>
            </a:r>
            <a:r>
              <a:rPr lang="en-US" altLang="zh-HK" dirty="0"/>
              <a:t>of the </a:t>
            </a:r>
            <a:r>
              <a:rPr lang="en-US" altLang="zh-HK" dirty="0" smtClean="0"/>
              <a:t>Prisoners” 1902 by James </a:t>
            </a:r>
            <a:r>
              <a:rPr lang="en-US" altLang="zh-HK" dirty="0" err="1" smtClean="0"/>
              <a:t>Tissot</a:t>
            </a:r>
            <a:r>
              <a:rPr lang="en-US" altLang="zh-HK" dirty="0" smtClean="0"/>
              <a:t>, in Jewish Museum, New York.</a:t>
            </a: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巴比伦王尼布甲尼撒十九年五月初七日，巴比伦王的臣仆、护卫长尼布撒拉旦来到耶路撒冷，</a:t>
            </a:r>
            <a:r>
              <a:rPr lang="zh-HK" altLang="zh-HK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用火焚烧耶和华的殿和王宫，又焚烧耶路撒冷的房屋，就是各大户家的房屋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zh-TW" altLang="en-US" dirty="0" smtClean="0"/>
              <a:t>（王下</a:t>
            </a:r>
            <a:r>
              <a:rPr lang="en-US" altLang="zh-TW" dirty="0" smtClean="0"/>
              <a:t>25:8-9</a:t>
            </a:r>
            <a:r>
              <a:rPr lang="zh-TW" altLang="en-US" dirty="0" smtClean="0"/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907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7"/>
            <a:ext cx="4248472" cy="392983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" y="260648"/>
            <a:ext cx="8986598" cy="64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5239494" cy="50522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犹太人为何逃亡？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/>
              <a:t>反犹主义</a:t>
            </a:r>
            <a:r>
              <a:rPr lang="en-US" altLang="zh-TW" sz="3200" dirty="0" smtClean="0"/>
              <a:t>anti-Semitism/</a:t>
            </a:r>
            <a:r>
              <a:rPr lang="zh-TW" altLang="en-US" sz="3200" dirty="0" smtClean="0"/>
              <a:t>大屠杀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以色列</a:t>
            </a:r>
            <a:r>
              <a:rPr lang="zh-TW" altLang="en-US" sz="3200" dirty="0"/>
              <a:t>人向神</a:t>
            </a:r>
            <a:r>
              <a:rPr lang="zh-TW" altLang="en-US" sz="3200" dirty="0" smtClean="0"/>
              <a:t>埋怨：</a:t>
            </a:r>
            <a:endParaRPr lang="en-US" altLang="zh-TW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我的道路向耶和华隐藏？</a:t>
            </a:r>
            <a:r>
              <a:rPr lang="zh-TW" altLang="zh-HK" sz="3200" dirty="0" smtClean="0">
                <a:latin typeface="+mn-ea"/>
              </a:rPr>
              <a:t> </a:t>
            </a:r>
            <a:r>
              <a:rPr lang="zh-TW" altLang="zh-HK" sz="3200" dirty="0">
                <a:latin typeface="+mn-ea"/>
              </a:rPr>
              <a:t>…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我的冤屈上帝并不查问？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+mn-ea"/>
              </a:rPr>
              <a:t>以色列人向神埋怨，甚至质问神为何要弄到他们如此地步？</a:t>
            </a:r>
            <a:endParaRPr lang="zh-HK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67" y="1690689"/>
            <a:ext cx="2739930" cy="409927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187608" y="5797312"/>
            <a:ext cx="248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《</a:t>
            </a:r>
            <a:r>
              <a:rPr lang="zh-TW" altLang="en-US" sz="2400" b="1" dirty="0" smtClean="0"/>
              <a:t>辛</a:t>
            </a:r>
            <a:r>
              <a:rPr lang="zh-TW" altLang="en-US" sz="2400" b="1" dirty="0"/>
              <a:t>德勒</a:t>
            </a:r>
            <a:r>
              <a:rPr lang="zh-TW" altLang="en-US" sz="2400" b="1" dirty="0" smtClean="0"/>
              <a:t>的名单</a:t>
            </a:r>
            <a:r>
              <a:rPr lang="en-US" altLang="zh-TW" sz="2400" b="1" dirty="0" smtClean="0"/>
              <a:t>》</a:t>
            </a:r>
          </a:p>
          <a:p>
            <a:pPr algn="r"/>
            <a:r>
              <a:rPr lang="zh-TW" altLang="en-US" sz="2400" b="1" dirty="0" smtClean="0"/>
              <a:t>环球影业，</a:t>
            </a:r>
            <a:r>
              <a:rPr lang="en-US" altLang="zh-HK" sz="2400" b="1" dirty="0" smtClean="0"/>
              <a:t>1993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96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经文的信息及应用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9685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/>
              <a:t>当我们灵性疲乏</a:t>
            </a:r>
            <a:r>
              <a:rPr lang="zh-TW" altLang="zh-HK" sz="3600" dirty="0" smtClean="0"/>
              <a:t>时</a:t>
            </a:r>
            <a:r>
              <a:rPr lang="zh-TW" altLang="en-US" sz="3600" dirty="0" smtClean="0"/>
              <a:t>，两种态度：</a:t>
            </a:r>
            <a:endParaRPr lang="en-US" altLang="zh-TW" sz="3600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3600" dirty="0" smtClean="0"/>
              <a:t>1) </a:t>
            </a:r>
            <a:r>
              <a:rPr lang="zh-TW" altLang="en-US" sz="3600" dirty="0" smtClean="0"/>
              <a:t>静静地离开教会，离开神</a:t>
            </a:r>
            <a:r>
              <a:rPr lang="zh-TW" altLang="zh-HK" sz="3600" dirty="0" smtClean="0">
                <a:latin typeface="+mn-ea"/>
              </a:rPr>
              <a:t>…</a:t>
            </a:r>
            <a:endParaRPr lang="en-US" altLang="zh-TW" sz="3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3600" dirty="0" smtClean="0"/>
              <a:t>2) </a:t>
            </a:r>
            <a:r>
              <a:rPr lang="zh-TW" altLang="en-US" sz="3600" dirty="0" smtClean="0"/>
              <a:t>与神争辩</a:t>
            </a: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>
                <a:latin typeface="+mn-ea"/>
              </a:rPr>
              <a:t>我们与神争辩，不单是上帝容许，甚至是面对困难的一个起点（</a:t>
            </a:r>
            <a:r>
              <a:rPr lang="en-US" altLang="zh-TW" sz="3600" dirty="0" smtClean="0">
                <a:latin typeface="+mn-ea"/>
              </a:rPr>
              <a:t>《</a:t>
            </a:r>
            <a:r>
              <a:rPr lang="zh-TW" altLang="en-US" sz="3600" dirty="0" smtClean="0">
                <a:latin typeface="+mn-ea"/>
              </a:rPr>
              <a:t>诗篇</a:t>
            </a:r>
            <a:r>
              <a:rPr lang="en-US" altLang="zh-TW" sz="3600" dirty="0" smtClean="0">
                <a:latin typeface="+mn-ea"/>
              </a:rPr>
              <a:t>》</a:t>
            </a:r>
            <a:r>
              <a:rPr lang="zh-TW" altLang="en-US" sz="3600" dirty="0" smtClean="0">
                <a:latin typeface="+mn-ea"/>
              </a:rPr>
              <a:t>中的祈祷诗</a:t>
            </a:r>
            <a:r>
              <a:rPr lang="en-US" altLang="zh-TW" sz="3600" dirty="0" smtClean="0">
                <a:latin typeface="+mn-ea"/>
              </a:rPr>
              <a:t>/</a:t>
            </a:r>
            <a:r>
              <a:rPr lang="zh-TW" altLang="en-US" sz="3600" dirty="0" smtClean="0">
                <a:latin typeface="+mn-ea"/>
              </a:rPr>
              <a:t>哀歌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Ger. </a:t>
            </a:r>
            <a:r>
              <a:rPr lang="en-US" altLang="zh-TW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Klage</a:t>
            </a:r>
            <a:r>
              <a:rPr lang="zh-TW" altLang="zh-HK" sz="3600" dirty="0" smtClean="0">
                <a:latin typeface="+mn-ea"/>
              </a:rPr>
              <a:t>…</a:t>
            </a:r>
            <a:r>
              <a:rPr lang="zh-TW" altLang="en-US" sz="3600" dirty="0" smtClean="0">
                <a:latin typeface="+mn-ea"/>
              </a:rPr>
              <a:t>）</a:t>
            </a:r>
            <a:endParaRPr lang="en-US" altLang="zh-TW" sz="36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>
                <a:latin typeface="+mn-ea"/>
              </a:rPr>
              <a:t>与神争辩的背后信念：</a:t>
            </a:r>
            <a:endParaRPr lang="en-US" altLang="zh-TW" sz="3600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3600" dirty="0" smtClean="0"/>
              <a:t>1) </a:t>
            </a:r>
            <a:r>
              <a:rPr lang="zh-TW" altLang="en-US" sz="3600" dirty="0" smtClean="0"/>
              <a:t>相信有神</a:t>
            </a:r>
            <a:endParaRPr lang="en-US" altLang="zh-TW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3600" dirty="0" smtClean="0"/>
              <a:t>2) </a:t>
            </a:r>
            <a:r>
              <a:rPr lang="zh-TW" altLang="en-US" sz="3600" dirty="0" smtClean="0"/>
              <a:t>相信神仍然主持公义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3798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latin typeface="+mn-lt"/>
              </a:rPr>
              <a:t>II. </a:t>
            </a:r>
            <a:r>
              <a:rPr lang="zh-TW" altLang="zh-TW" sz="4400" b="1" dirty="0" smtClean="0">
                <a:latin typeface="+mn-lt"/>
              </a:rPr>
              <a:t>神是赐能力的主（</a:t>
            </a:r>
            <a:r>
              <a:rPr lang="en-US" altLang="zh-TW" sz="4400" b="1" dirty="0" smtClean="0">
                <a:latin typeface="+mn-lt"/>
              </a:rPr>
              <a:t>vv. 28-29</a:t>
            </a:r>
            <a:r>
              <a:rPr lang="zh-TW" altLang="zh-TW" sz="4400" b="1" dirty="0" smtClean="0">
                <a:latin typeface="+mn-lt"/>
              </a:rPr>
              <a:t>）</a:t>
            </a:r>
            <a:endParaRPr lang="zh-TW" altLang="en-US" sz="44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TW" sz="3600" b="1" baseline="30000" dirty="0" smtClean="0">
                <a:ea typeface="標楷體" panose="03000509000000000000" pitchFamily="65" charset="-120"/>
              </a:rPr>
              <a:t>28</a:t>
            </a:r>
            <a:r>
              <a:rPr lang="zh-TW" altLang="zh-TW" sz="3600" b="1" dirty="0" smtClean="0">
                <a:ea typeface="標楷體" panose="03000509000000000000" pitchFamily="65" charset="-120"/>
              </a:rPr>
              <a:t>你岂不曾知道吗？</a:t>
            </a:r>
          </a:p>
          <a:p>
            <a:pPr lvl="1"/>
            <a:r>
              <a:rPr lang="zh-TW" altLang="zh-TW" sz="3600" b="1" dirty="0" smtClean="0">
                <a:ea typeface="標楷體" panose="03000509000000000000" pitchFamily="65" charset="-120"/>
              </a:rPr>
              <a:t>你岂不曾听见吗？</a:t>
            </a:r>
          </a:p>
          <a:p>
            <a:pPr lvl="0"/>
            <a:r>
              <a:rPr lang="zh-TW" altLang="zh-TW" sz="3600" b="1" dirty="0" smtClean="0">
                <a:ea typeface="標楷體" panose="03000509000000000000" pitchFamily="65" charset="-120"/>
              </a:rPr>
              <a:t>永在的上帝耶和华，创造地极的主，</a:t>
            </a:r>
          </a:p>
          <a:p>
            <a:pPr lvl="1"/>
            <a:r>
              <a:rPr lang="zh-TW" altLang="zh-TW" sz="3600" b="1" dirty="0" smtClean="0">
                <a:ea typeface="標楷體" panose="03000509000000000000" pitchFamily="65" charset="-120"/>
              </a:rPr>
              <a:t>并不疲乏，也不困倦；</a:t>
            </a:r>
          </a:p>
          <a:p>
            <a:pPr lvl="1"/>
            <a:r>
              <a:rPr lang="zh-TW" altLang="zh-TW" sz="3600" b="1" dirty="0" smtClean="0">
                <a:ea typeface="標楷體" panose="03000509000000000000" pitchFamily="65" charset="-120"/>
              </a:rPr>
              <a:t>他的智慧无法测度。</a:t>
            </a:r>
          </a:p>
          <a:p>
            <a:pPr lvl="0"/>
            <a:r>
              <a:rPr lang="en-US" altLang="zh-TW" sz="3600" b="1" baseline="30000" dirty="0" smtClean="0">
                <a:ea typeface="標楷體" panose="03000509000000000000" pitchFamily="65" charset="-120"/>
              </a:rPr>
              <a:t>29</a:t>
            </a:r>
            <a:r>
              <a:rPr lang="zh-TW" altLang="zh-TW" sz="3600" b="1" dirty="0" smtClean="0">
                <a:ea typeface="標楷體" panose="03000509000000000000" pitchFamily="65" charset="-120"/>
              </a:rPr>
              <a:t>疲乏的，他赐能力；</a:t>
            </a:r>
          </a:p>
          <a:p>
            <a:pPr lvl="1"/>
            <a:r>
              <a:rPr lang="zh-TW" altLang="zh-TW" sz="3600" b="1" dirty="0" smtClean="0">
                <a:ea typeface="標楷體" panose="03000509000000000000" pitchFamily="65" charset="-120"/>
              </a:rPr>
              <a:t>软弱的，他加力量。</a:t>
            </a:r>
            <a:endParaRPr lang="zh-TW" altLang="en-US" sz="3600" b="1" dirty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740</Words>
  <Application>Microsoft Macintosh PowerPoint</Application>
  <PresentationFormat>全屏显示(4:3)</PresentationFormat>
  <Paragraphs>110</Paragraphs>
  <Slides>22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佈景主題</vt:lpstr>
      <vt:lpstr>讲题：「怎样走下去？」 经文：以赛亚书40章27-31节</vt:lpstr>
      <vt:lpstr>引言</vt:lpstr>
      <vt:lpstr>I. 当你疲倦（v. 27）</vt:lpstr>
      <vt:lpstr>以赛亚书40-55章的处境</vt:lpstr>
      <vt:lpstr>PowerPoint 演示文稿</vt:lpstr>
      <vt:lpstr>PowerPoint 演示文稿</vt:lpstr>
      <vt:lpstr>PowerPoint 演示文稿</vt:lpstr>
      <vt:lpstr>经文的信息及应用</vt:lpstr>
      <vt:lpstr>II. 神是赐能力的主（vv. 28-29）</vt:lpstr>
      <vt:lpstr>PowerPoint 演示文稿</vt:lpstr>
      <vt:lpstr>经文的信息及应用</vt:lpstr>
      <vt:lpstr>经文的信息及应用</vt:lpstr>
      <vt:lpstr>III. 惟有神是我们的依靠（vv. 30-31）</vt:lpstr>
      <vt:lpstr>PowerPoint 演示文稿</vt:lpstr>
      <vt:lpstr>PowerPoint 演示文稿</vt:lpstr>
      <vt:lpstr>PowerPoint 演示文稿</vt:lpstr>
      <vt:lpstr>PowerPoint 演示文稿</vt:lpstr>
      <vt:lpstr>经文的信息及应用</vt:lpstr>
      <vt:lpstr>经文的信息及应用</vt:lpstr>
      <vt:lpstr>结语</vt:lpstr>
      <vt:lpstr>Chariots of Fire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2/2/2015 LTS早會Chapel</dc:title>
  <dc:creator>Tsoi</dc:creator>
  <cp:lastModifiedBy>Zhuyun Deng</cp:lastModifiedBy>
  <cp:revision>108</cp:revision>
  <dcterms:created xsi:type="dcterms:W3CDTF">2015-02-01T14:07:11Z</dcterms:created>
  <dcterms:modified xsi:type="dcterms:W3CDTF">2017-05-27T09:11:40Z</dcterms:modified>
</cp:coreProperties>
</file>