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706" r:id="rId3"/>
    <p:sldMasterId id="2147483718" r:id="rId4"/>
  </p:sldMasterIdLst>
  <p:notesMasterIdLst>
    <p:notesMasterId r:id="rId21"/>
  </p:notesMasterIdLst>
  <p:handoutMasterIdLst>
    <p:handoutMasterId r:id="rId22"/>
  </p:handoutMasterIdLst>
  <p:sldIdLst>
    <p:sldId id="863" r:id="rId5"/>
    <p:sldId id="1271" r:id="rId6"/>
    <p:sldId id="1272" r:id="rId7"/>
    <p:sldId id="1273" r:id="rId8"/>
    <p:sldId id="1274" r:id="rId9"/>
    <p:sldId id="1275" r:id="rId10"/>
    <p:sldId id="1276" r:id="rId11"/>
    <p:sldId id="1277" r:id="rId12"/>
    <p:sldId id="1278" r:id="rId13"/>
    <p:sldId id="1279" r:id="rId14"/>
    <p:sldId id="1280" r:id="rId15"/>
    <p:sldId id="1281" r:id="rId16"/>
    <p:sldId id="1282" r:id="rId17"/>
    <p:sldId id="1283" r:id="rId18"/>
    <p:sldId id="1284" r:id="rId19"/>
    <p:sldId id="1285" r:id="rId20"/>
  </p:sldIdLst>
  <p:sldSz cx="9144000" cy="6858000" type="screen4x3"/>
  <p:notesSz cx="6884988" cy="100187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A7E13F"/>
    <a:srgbClr val="FF0000"/>
    <a:srgbClr val="003300"/>
    <a:srgbClr val="FFFFCC"/>
    <a:srgbClr val="FFFFFF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969" autoAdjust="0"/>
    <p:restoredTop sz="81206" autoAdjust="0"/>
  </p:normalViewPr>
  <p:slideViewPr>
    <p:cSldViewPr>
      <p:cViewPr varScale="1">
        <p:scale>
          <a:sx n="101" d="100"/>
          <a:sy n="101" d="100"/>
        </p:scale>
        <p:origin x="24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zh-CN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zh-CN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5475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0" tIns="46630" rIns="93260" bIns="46630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zh-CN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515475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0" tIns="46630" rIns="93260" bIns="4663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1454F22-4B3F-4864-B4E8-A2F072CCF3E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8309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58BB0-02FD-4243-B779-A89EF0CAE980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1252538"/>
            <a:ext cx="45100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07038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9964E-485B-42D3-A062-DD5FB0784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62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证道题目可以在当月月报上找到。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正文字体</a:t>
            </a:r>
            <a:r>
              <a:rPr lang="en-US" altLang="zh-CN" dirty="0"/>
              <a:t>66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6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387FF-F8F4-4184-B765-5B3F5107B780}" type="slidenum">
              <a:rPr kumimoji="0" lang="zh-HK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HK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8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D421-34D0-4990-9670-7E4C260F3EAF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5DD7-EFF5-4FF4-B6D0-23623982A2C8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21D6-4805-4A0D-9022-D4D44D0FA8DD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EE3C-A596-4624-96E1-682F4C7C7767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216F-C082-4E62-BE39-577AA3958800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3226-E9D2-468D-AF7F-E95D913C1546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0243-E72E-4606-A9A9-E40E5030D191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19E5-3E23-4E45-BFE9-E6ECBA7D13DA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4F03-B7F3-448D-A959-8314D9CACDAE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388C-7C62-4633-8E93-29EA2504129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32D0-1B13-4782-A66C-8E1F3E5B8F35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E79A-C1D1-4361-AC50-4146636B2109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0D6F-78CC-42B3-A087-6795408C2CFD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3771-DB29-4E17-9C15-8BD8FCFE78E5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98D7-35F3-45D3-8FE0-151B61A76403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984D-8B2F-4906-A9B6-E44B5502D50F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7836-E702-4B04-B4F3-DD3CB5C02AA3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003BC-DA7B-457D-A00C-6F408EB2438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6AAE-8E70-403F-BE56-1EFA3C1BCA1F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780B9-C233-482D-A6A2-813B0931DC96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0F14-B6A5-4372-807C-70425707B2C5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788A-EAE5-497B-93D9-DA003E7132A3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B1C59-DAEA-4F99-9F04-25C802CC291D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0333-19FE-4ED5-8390-042134E66B33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1BA9-F9D2-404F-AD58-F2E4452C6DC9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AD2D-0116-4598-8B29-8C44D363C01B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98B9-FDE4-4458-890F-449B6838BC33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68E68-C430-4809-8908-FF106E9BB7AA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0D30-8F3A-4A3B-B866-B95636621F0E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A9ED-548F-464C-A442-4B620684C634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8537-82A6-4F7A-ACC9-D63CCADE6354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4F1B0-AA22-4DA2-9DC4-2DC9C75115D3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50624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C6AA-CF3F-4E92-A31D-193C67AC850E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5AF80-C73C-4156-97B3-CF791CFE77B8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5458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EE03-3CC4-4990-AA04-02C2230185BF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4E513-1D55-4ADE-B4F7-BBC095688B88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7851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64F8B-DA41-4857-994E-EDD5861AEED5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B434A-5EBC-477B-AC87-7BA24EF9DFCD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6267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CEC5-7251-408C-8993-AB3A11967D8A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B6025-B59F-4777-9851-FEC0B20D4C55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51752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499E-286C-4A17-9831-225121AA5E26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F48B5-6385-4229-84E8-91DE13279889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75206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B783-60C9-44E3-8CBC-7D6867043BF4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04847-6192-4721-A6FB-4B9321D30771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0230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2657-FC45-47C0-8F96-E699A1B1826A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6FAF0-A757-45F4-AD8E-F67169C59A5D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D124-8D68-4663-B960-1D25D7C4E94F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0C324-434E-42B4-9994-C668B7041B01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99879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28DFB-65D5-4609-9E7C-350DCC4C757C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327FA-D115-4163-916C-51F619A671AB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7899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0A84-4234-42B5-9631-5D03AC0766A2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59E96-5D50-4D40-A4DA-33802EC64F51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57734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90A0-972C-4881-B663-F117E280C74C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8F3B4-6927-4BFC-8131-E30524F6A0B4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79420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1D1-76A6-485B-9FDC-89E88A7C624E}" type="datetimeFigureOut">
              <a:rPr lang="zh-HK" altLang="en-US" smtClean="0"/>
              <a:t>23/04/17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5A9-8058-413E-8F68-058D1D363B1C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1D1-76A6-485B-9FDC-89E88A7C624E}" type="datetimeFigureOut">
              <a:rPr lang="zh-HK" altLang="en-US" smtClean="0"/>
              <a:t>23/04/17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5A9-8058-413E-8F68-058D1D363B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8370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1D1-76A6-485B-9FDC-89E88A7C624E}" type="datetimeFigureOut">
              <a:rPr lang="zh-HK" altLang="en-US" smtClean="0"/>
              <a:t>23/04/17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5A9-8058-413E-8F68-058D1D363B1C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643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1D1-76A6-485B-9FDC-89E88A7C624E}" type="datetimeFigureOut">
              <a:rPr lang="zh-HK" altLang="en-US" smtClean="0"/>
              <a:t>23/04/17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5A9-8058-413E-8F68-058D1D363B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6517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1D1-76A6-485B-9FDC-89E88A7C624E}" type="datetimeFigureOut">
              <a:rPr lang="zh-HK" altLang="en-US" smtClean="0"/>
              <a:t>23/04/17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5A9-8058-413E-8F68-058D1D363B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3023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1D1-76A6-485B-9FDC-89E88A7C624E}" type="datetimeFigureOut">
              <a:rPr lang="zh-HK" altLang="en-US" smtClean="0"/>
              <a:t>23/04/17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5A9-8058-413E-8F68-058D1D363B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400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8D12-7D01-4F33-980A-2F5E22179FFF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B151-D8EE-4018-906D-90709B314FF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1D1-76A6-485B-9FDC-89E88A7C624E}" type="datetimeFigureOut">
              <a:rPr lang="zh-HK" altLang="en-US" smtClean="0"/>
              <a:t>23/04/17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5A9-8058-413E-8F68-058D1D363B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1165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E4FF1D1-76A6-485B-9FDC-89E88A7C624E}" type="datetimeFigureOut">
              <a:rPr lang="zh-HK" altLang="en-US" smtClean="0"/>
              <a:t>23/04/17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4095A9-8058-413E-8F68-058D1D363B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480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1D1-76A6-485B-9FDC-89E88A7C624E}" type="datetimeFigureOut">
              <a:rPr lang="zh-HK" altLang="en-US" smtClean="0"/>
              <a:t>23/04/17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5A9-8058-413E-8F68-058D1D363B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4072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1D1-76A6-485B-9FDC-89E88A7C624E}" type="datetimeFigureOut">
              <a:rPr lang="zh-HK" altLang="en-US" smtClean="0"/>
              <a:t>23/04/17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5A9-8058-413E-8F68-058D1D363B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6720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1D1-76A6-485B-9FDC-89E88A7C624E}" type="datetimeFigureOut">
              <a:rPr lang="zh-HK" altLang="en-US" smtClean="0"/>
              <a:t>23/04/17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5A9-8058-413E-8F68-058D1D363B1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060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85E2-DE34-4BEE-ADB9-8BD417BCB339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0407-906D-42D4-91CB-1FED4B887490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A563-933F-4ADF-8A4C-361E016BC928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86DAF-ED83-431E-A94F-3FECD50C125A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7A3A-236F-4E24-B2E6-B824BDCFBE5F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CAAE-5EBF-4769-BD7E-BEE7163B4BB9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02E6-B116-421C-88A4-D70E3378FC8F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F606-97C4-491D-8AE4-81E14D62E304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1238-EC45-4C00-9D73-1315FF0FDCAE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B4408-379C-432A-8B6C-8B4646BB3B18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platzhalter 1"/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33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A6EF7F1F-6330-426A-A8D4-02CB3B8CFF74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67E5C27-1BF8-49C5-A3E3-FB3475102774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  <p:pic>
        <p:nvPicPr>
          <p:cNvPr id="13319" name="Picture 4" descr="mgj_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272338" y="0"/>
            <a:ext cx="18716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6624638" cy="0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de-DE">
              <a:ln>
                <a:solidFill>
                  <a:srgbClr val="92D050"/>
                </a:solidFill>
              </a:ln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宋体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宋体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2560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5B4E701-1304-48D9-98CF-AF2809329855}" type="datetimeFigureOut">
              <a:rPr lang="de-DE" altLang="zh-CN"/>
              <a:pPr>
                <a:defRPr/>
              </a:pPr>
              <a:t>23.04.17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5F38EE2-435C-407E-BFE2-EC067C05794C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宋体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宋体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宋体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E0A212D9-60B9-4823-8B49-F23D24F8FBEC}" type="datetimeFigureOut">
              <a:rPr lang="de-DE" altLang="zh-CN">
                <a:latin typeface="Arial" pitchFamily="34" charset="0"/>
                <a:ea typeface="SimSun" pitchFamily="2" charset="-122"/>
              </a:rPr>
              <a:pPr eaLnBrk="0" hangingPunct="0">
                <a:defRPr/>
              </a:pPr>
              <a:t>23.04.17</a:t>
            </a:fld>
            <a:endParaRPr lang="de-DE" altLang="zh-CN">
              <a:latin typeface="Arial" pitchFamily="34" charset="0"/>
              <a:ea typeface="SimSun" pitchFamily="2" charset="-122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endParaRPr lang="de-DE" altLang="zh-CN">
              <a:latin typeface="Arial" pitchFamily="34" charset="0"/>
              <a:ea typeface="SimSun" pitchFamily="2" charset="-122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/>
            <a:fld id="{BA02D002-8CE0-4681-8261-753AA4E78781}" type="slidenum">
              <a:rPr lang="de-DE" altLang="zh-CN">
                <a:latin typeface="Arial" pitchFamily="34" charset="0"/>
                <a:ea typeface="SimSun" pitchFamily="2" charset="-122"/>
              </a:rPr>
              <a:pPr eaLnBrk="0" hangingPunct="0"/>
              <a:t>‹#›</a:t>
            </a:fld>
            <a:endParaRPr lang="de-DE" altLang="zh-CN"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307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E4FF1D1-76A6-485B-9FDC-89E88A7C624E}" type="datetimeFigureOut">
              <a:rPr lang="zh-HK" altLang="en-US" smtClean="0"/>
              <a:t>23/04/17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54095A9-8058-413E-8F68-058D1D363B1C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3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de-DE"/>
              <a:t>主日证道</a:t>
            </a:r>
            <a:endParaRPr lang="de-DE" altLang="zh-CN"/>
          </a:p>
        </p:txBody>
      </p:sp>
      <p:sp>
        <p:nvSpPr>
          <p:cNvPr id="90114" name="Inhaltsplatzhalter 2"/>
          <p:cNvSpPr>
            <a:spLocks noGrp="1"/>
          </p:cNvSpPr>
          <p:nvPr>
            <p:ph idx="1"/>
          </p:nvPr>
        </p:nvSpPr>
        <p:spPr>
          <a:xfrm>
            <a:off x="876300" y="1495425"/>
            <a:ext cx="6743700" cy="4351338"/>
          </a:xfrm>
        </p:spPr>
        <p:txBody>
          <a:bodyPr/>
          <a:lstStyle/>
          <a:p>
            <a:pPr algn="ctr" eaLnBrk="1" hangingPunct="1"/>
            <a:endParaRPr lang="de-DE" altLang="zh-CN" sz="6600" dirty="0"/>
          </a:p>
          <a:p>
            <a:pPr algn="ctr" eaLnBrk="1" hangingPunct="1"/>
            <a:r>
              <a:rPr lang="zh-CN" altLang="en-US" sz="6600" dirty="0"/>
              <a:t>新生命，新生</a:t>
            </a:r>
            <a:r>
              <a:rPr lang="zh-CN" altLang="de-DE" sz="6600" dirty="0"/>
              <a:t>活</a:t>
            </a:r>
            <a:endParaRPr lang="zh-CN" alt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經文的信息及應用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230600"/>
            <a:ext cx="7886700" cy="32635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700" dirty="0"/>
              <a:t>信耶穌是否必定保證我們發財，成功，生意賺大錢，並且考試金榜題名？</a:t>
            </a:r>
            <a:endParaRPr lang="en-US" altLang="zh-TW" sz="27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700" dirty="0"/>
              <a:t>如何面對生活中的艱難，並生命中許多的苦難？</a:t>
            </a:r>
            <a:endParaRPr lang="en-US" altLang="zh-TW" sz="27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700" dirty="0"/>
              <a:t>答案：耶穌基督的十字架。</a:t>
            </a:r>
            <a:endParaRPr lang="en-US" altLang="zh-TW" sz="27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他必須上耶路撒冷去，受長老、祭司長、文士許多的苦，並且被殺，第三日復活。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400" dirty="0"/>
              <a:t>（太</a:t>
            </a:r>
            <a:r>
              <a:rPr lang="en-US" altLang="zh-TW" sz="2400" dirty="0"/>
              <a:t>16:21</a:t>
            </a:r>
            <a:r>
              <a:rPr lang="zh-TW" altLang="en-US" sz="2400" dirty="0"/>
              <a:t>下）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700" dirty="0"/>
              <a:t>先有十字架</a:t>
            </a:r>
            <a:r>
              <a:rPr lang="zh-TW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→才有復活的榮耀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考試要用功（受苦）才能過，工作要勤勞才有成效</a:t>
            </a:r>
            <a:endParaRPr lang="en-US" altLang="zh-TW" sz="2700" dirty="0"/>
          </a:p>
        </p:txBody>
      </p:sp>
    </p:spTree>
    <p:extLst>
      <p:ext uri="{BB962C8B-B14F-4D97-AF65-F5344CB8AC3E}">
        <p14:creationId xmlns:p14="http://schemas.microsoft.com/office/powerpoint/2010/main" val="329924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+mj-ea"/>
              </a:rPr>
              <a:t>二、</a:t>
            </a:r>
            <a:r>
              <a:rPr lang="zh-TW" altLang="zh-HK" b="1" dirty="0">
                <a:latin typeface="+mj-ea"/>
              </a:rPr>
              <a:t>跟從主的呼召</a:t>
            </a:r>
            <a:endParaRPr lang="zh-HK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彼得對耶穌說：「主啊，我們在這裏真好！你若願意，我就在這裏搭三座棚，一座為你，一座為摩西，一座為以利亞。」 </a:t>
            </a:r>
            <a:r>
              <a:rPr lang="en-US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							</a:t>
            </a:r>
            <a:r>
              <a:rPr lang="zh-TW" altLang="en-US" sz="2400" dirty="0"/>
              <a:t>（太</a:t>
            </a:r>
            <a:r>
              <a:rPr lang="zh-HK" altLang="zh-HK" sz="2400" dirty="0"/>
              <a:t>17:4</a:t>
            </a:r>
            <a:r>
              <a:rPr lang="zh-TW" altLang="en-US" sz="2400" dirty="0"/>
              <a:t>）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如何理解彼得這個建議？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拍馬屁</a:t>
            </a:r>
            <a:r>
              <a:rPr lang="en-US" altLang="zh-TW" sz="2400" dirty="0"/>
              <a:t>/ </a:t>
            </a:r>
            <a:r>
              <a:rPr lang="zh-TW" altLang="en-US" sz="2400" dirty="0"/>
              <a:t>擦鞋！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這位耶穌的大弟子</a:t>
            </a:r>
            <a:r>
              <a:rPr lang="zh-HK" altLang="zh-HK" sz="2400" dirty="0"/>
              <a:t>滿足</a:t>
            </a:r>
            <a:r>
              <a:rPr lang="zh-TW" altLang="en-US" sz="2400" dirty="0"/>
              <a:t>於</a:t>
            </a:r>
            <a:r>
              <a:rPr lang="zh-HK" altLang="zh-HK" sz="2400" dirty="0"/>
              <a:t>與神相遇的超自然經歷</a:t>
            </a:r>
            <a:r>
              <a:rPr lang="zh-TW" altLang="en-US" sz="2400" dirty="0"/>
              <a:t>（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ECSTASY</a:t>
            </a:r>
            <a:r>
              <a:rPr lang="zh-TW" altLang="en-US" sz="2400" dirty="0"/>
              <a:t>）</a:t>
            </a:r>
            <a:r>
              <a:rPr lang="zh-HK" altLang="zh-HK" sz="2400" dirty="0"/>
              <a:t>，要求神的恩典在我們生活中</a:t>
            </a:r>
            <a:r>
              <a:rPr lang="zh-TW" altLang="en-US" sz="2400" dirty="0"/>
              <a:t>不斷</a:t>
            </a:r>
            <a:r>
              <a:rPr lang="zh-HK" altLang="zh-HK" sz="2400" dirty="0"/>
              <a:t>出現。</a:t>
            </a:r>
            <a:endParaRPr lang="en-US" altLang="zh-HK" sz="24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問題：</a:t>
            </a:r>
            <a:r>
              <a:rPr lang="zh-TW" altLang="zh-HK" sz="2400" dirty="0"/>
              <a:t>登山變像的榮耀只佔耶穌</a:t>
            </a:r>
            <a:r>
              <a:rPr lang="en-US" altLang="zh-HK" sz="2400" dirty="0"/>
              <a:t>33</a:t>
            </a:r>
            <a:r>
              <a:rPr lang="zh-TW" altLang="zh-HK" sz="2400" dirty="0"/>
              <a:t>年生命中的</a:t>
            </a:r>
            <a:r>
              <a:rPr lang="en-US" altLang="zh-TW" sz="2400" dirty="0"/>
              <a:t>10+</a:t>
            </a:r>
            <a:r>
              <a:rPr lang="zh-TW" altLang="zh-HK" sz="2400" dirty="0"/>
              <a:t>分鐘</a:t>
            </a:r>
            <a:r>
              <a:rPr lang="zh-TW" altLang="en-US" sz="2400" dirty="0"/>
              <a:t>。上帝真正的心意是甚麼？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83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71361"/>
            <a:ext cx="7886700" cy="38436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HK" sz="2400" dirty="0"/>
              <a:t>彼得講完這一番話之後（路加：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他卻不知道所說的是甚麼</a:t>
            </a:r>
            <a:r>
              <a:rPr lang="zh-TW" altLang="zh-HK" sz="2400" dirty="0"/>
              <a:t>），有天上的聲音從雲彩出來</a:t>
            </a:r>
            <a:r>
              <a:rPr lang="zh-TW" altLang="en-US" sz="2400" dirty="0"/>
              <a:t>，說（引用詩</a:t>
            </a:r>
            <a:r>
              <a:rPr lang="en-US" altLang="zh-TW" sz="2400" dirty="0"/>
              <a:t>2:7</a:t>
            </a:r>
            <a:r>
              <a:rPr lang="zh-TW" altLang="en-US" sz="2400" dirty="0"/>
              <a:t>）：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這是我的愛子，我所喜悅的。你們要聽他！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你們要聽他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≠ </a:t>
            </a:r>
            <a:r>
              <a:rPr lang="zh-HK" altLang="zh-HK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我們在這裏真好</a:t>
            </a:r>
            <a:r>
              <a:rPr lang="zh-TW" altLang="en-US" sz="2400" dirty="0">
                <a:latin typeface="+mn-ea"/>
              </a:rPr>
              <a:t>（榮耀神學）</a:t>
            </a:r>
            <a:endParaRPr lang="en-US" altLang="zh-HK" sz="2400" dirty="0">
              <a:latin typeface="+mn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你們要聽他，聽甚麼？</a:t>
            </a:r>
            <a:r>
              <a:rPr lang="zh-TW" altLang="zh-HK" sz="2400" dirty="0"/>
              <a:t>（</a:t>
            </a:r>
            <a:r>
              <a:rPr lang="zh-TW" altLang="en-US" sz="2400" dirty="0"/>
              <a:t>太</a:t>
            </a:r>
            <a:r>
              <a:rPr lang="en-US" altLang="zh-HK" sz="2400" dirty="0"/>
              <a:t>16:24-26</a:t>
            </a:r>
            <a:r>
              <a:rPr lang="zh-TW" altLang="en-US" sz="2400" dirty="0"/>
              <a:t>的十架神學</a:t>
            </a:r>
            <a:r>
              <a:rPr lang="zh-TW" altLang="zh-HK" sz="2400" dirty="0"/>
              <a:t>）</a:t>
            </a:r>
            <a:endParaRPr lang="en-US" altLang="zh-TW" sz="2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sz="2400" baseline="30000" dirty="0">
                <a:ea typeface="標楷體" panose="03000509000000000000" pitchFamily="65" charset="-120"/>
              </a:rPr>
              <a:t>24</a:t>
            </a:r>
            <a:r>
              <a:rPr lang="zh-TW" altLang="zh-HK" sz="2400" dirty="0">
                <a:ea typeface="標楷體" panose="03000509000000000000" pitchFamily="65" charset="-120"/>
              </a:rPr>
              <a:t>於是耶穌對門徒說：「若有人要跟從我，就當捨己，</a:t>
            </a:r>
            <a:r>
              <a:rPr lang="zh-TW" altLang="zh-HK" sz="2400" dirty="0">
                <a:solidFill>
                  <a:srgbClr val="FF0000"/>
                </a:solidFill>
                <a:ea typeface="標楷體" panose="03000509000000000000" pitchFamily="65" charset="-120"/>
              </a:rPr>
              <a:t>背起他的十字架來跟從我</a:t>
            </a:r>
            <a:r>
              <a:rPr lang="zh-TW" altLang="zh-HK" sz="2400" dirty="0">
                <a:ea typeface="標楷體" panose="03000509000000000000" pitchFamily="65" charset="-120"/>
              </a:rPr>
              <a:t>。</a:t>
            </a:r>
            <a:r>
              <a:rPr lang="en-US" altLang="zh-HK" sz="2400" baseline="30000" dirty="0">
                <a:ea typeface="標楷體" panose="03000509000000000000" pitchFamily="65" charset="-120"/>
              </a:rPr>
              <a:t>25</a:t>
            </a:r>
            <a:r>
              <a:rPr lang="zh-TW" altLang="zh-HK" sz="2400" dirty="0">
                <a:ea typeface="標楷體" panose="03000509000000000000" pitchFamily="65" charset="-120"/>
              </a:rPr>
              <a:t>因為，凡要救自己生命</a:t>
            </a:r>
            <a:r>
              <a:rPr lang="en-US" altLang="zh-HK" sz="2400" dirty="0">
                <a:ea typeface="標楷體" panose="03000509000000000000" pitchFamily="65" charset="-120"/>
              </a:rPr>
              <a:t>﻿﻿</a:t>
            </a:r>
            <a:r>
              <a:rPr lang="zh-TW" altLang="zh-HK" sz="2400" dirty="0">
                <a:ea typeface="標楷體" panose="03000509000000000000" pitchFamily="65" charset="-120"/>
              </a:rPr>
              <a:t>的，必喪掉生命；凡為我喪掉生命的，必得著生命。</a:t>
            </a:r>
            <a:r>
              <a:rPr lang="en-US" altLang="zh-HK" sz="2400" baseline="30000" dirty="0">
                <a:ea typeface="標楷體" panose="03000509000000000000" pitchFamily="65" charset="-120"/>
              </a:rPr>
              <a:t>26</a:t>
            </a:r>
            <a:r>
              <a:rPr lang="zh-TW" altLang="zh-HK" sz="2400" dirty="0">
                <a:ea typeface="標楷體" panose="03000509000000000000" pitchFamily="65" charset="-120"/>
              </a:rPr>
              <a:t>人若賺得全世界，賠上自己的生命，有甚麼益處呢？人還能拿甚麼換生命呢？</a:t>
            </a:r>
          </a:p>
        </p:txBody>
      </p:sp>
    </p:spTree>
    <p:extLst>
      <p:ext uri="{BB962C8B-B14F-4D97-AF65-F5344CB8AC3E}">
        <p14:creationId xmlns:p14="http://schemas.microsoft.com/office/powerpoint/2010/main" val="26852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經文的信息及應用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zh-HK" sz="2700" dirty="0"/>
              <a:t>基督教會的傳統：聖道</a:t>
            </a:r>
            <a:r>
              <a:rPr lang="en-US" altLang="zh-HK" sz="2700" dirty="0"/>
              <a:t> (word) </a:t>
            </a:r>
            <a:r>
              <a:rPr lang="en-US" altLang="zh-HK" sz="3600" dirty="0"/>
              <a:t>&gt;</a:t>
            </a:r>
            <a:r>
              <a:rPr lang="en-US" altLang="zh-HK" sz="2700" dirty="0"/>
              <a:t> </a:t>
            </a:r>
            <a:r>
              <a:rPr lang="zh-TW" altLang="zh-HK" sz="2700" dirty="0"/>
              <a:t>異象</a:t>
            </a:r>
            <a:r>
              <a:rPr lang="en-US" altLang="zh-HK" sz="2700" dirty="0"/>
              <a:t> (vision)</a:t>
            </a:r>
            <a:r>
              <a:rPr lang="zh-TW" altLang="zh-HK" sz="2700" dirty="0"/>
              <a:t>；</a:t>
            </a:r>
            <a:endParaRPr lang="en-US" altLang="zh-TW" sz="2700" dirty="0"/>
          </a:p>
          <a:p>
            <a:pPr indent="0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zh-HK" sz="2700" dirty="0"/>
              <a:t>原因：屬靈經驗為個人、特殊，難於</a:t>
            </a:r>
            <a:r>
              <a:rPr lang="zh-TW" altLang="en-US" sz="2700" dirty="0"/>
              <a:t>解釋，遑論要他人遵守？</a:t>
            </a:r>
            <a:r>
              <a:rPr lang="zh-TW" altLang="zh-HK" sz="2700" dirty="0"/>
              <a:t>但聖經的教訓卻清楚明確。</a:t>
            </a:r>
            <a:endParaRPr lang="en-US" altLang="zh-TW" sz="2700" dirty="0"/>
          </a:p>
          <a:p>
            <a:pPr indent="0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2700" dirty="0"/>
              <a:t>福音派教會的實踐根據聖經，而非個人屬靈經驗</a:t>
            </a:r>
            <a:endParaRPr lang="en-US" altLang="zh-TW" sz="2700" dirty="0"/>
          </a:p>
          <a:p>
            <a:pPr indent="0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2700" dirty="0"/>
              <a:t>靈恩派的問題：過於隨意，事事「憑感動」，想怎樣便怎樣，有何問題？</a:t>
            </a:r>
            <a:endParaRPr lang="zh-HK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8807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762000"/>
            <a:ext cx="7543800" cy="820300"/>
          </a:xfrm>
        </p:spPr>
        <p:txBody>
          <a:bodyPr/>
          <a:lstStyle/>
          <a:p>
            <a:r>
              <a:rPr lang="zh-TW" altLang="en-US" b="1" dirty="0"/>
              <a:t>三、</a:t>
            </a:r>
            <a:r>
              <a:rPr lang="zh-TW" altLang="zh-HK" b="1" dirty="0"/>
              <a:t>新生命，新生活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163328"/>
            <a:ext cx="7886700" cy="33266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下山的時候，耶穌吩咐他們說：「人子還沒有從死裏復活，你們不要將所看見的告訴人。」</a:t>
            </a:r>
            <a:r>
              <a:rPr lang="en-US" altLang="zh-HK" sz="2400" dirty="0"/>
              <a:t>		</a:t>
            </a:r>
            <a:r>
              <a:rPr lang="zh-TW" altLang="en-US" sz="2400" dirty="0"/>
              <a:t>（太</a:t>
            </a:r>
            <a:r>
              <a:rPr lang="en-US" altLang="zh-TW" sz="2400" dirty="0"/>
              <a:t>17:9</a:t>
            </a:r>
            <a:r>
              <a:rPr lang="zh-TW" altLang="en-US" sz="2400" dirty="0"/>
              <a:t>）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經歷耶穌榮耀的一刻，門徒還是要下山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不要把山上的經歷告訴人，因為人子還沒有從死</a:t>
            </a:r>
            <a:r>
              <a:rPr lang="zh-HK" altLang="zh-HK" sz="2400" dirty="0">
                <a:latin typeface="+mn-ea"/>
              </a:rPr>
              <a:t>裏</a:t>
            </a:r>
            <a:r>
              <a:rPr lang="zh-TW" altLang="en-US" sz="2400" dirty="0">
                <a:latin typeface="+mn-ea"/>
              </a:rPr>
              <a:t>復活</a:t>
            </a:r>
            <a:endParaRPr lang="en-US" altLang="zh-TW" sz="24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rgbClr val="FF0000"/>
                </a:solidFill>
              </a:rPr>
              <a:t>上帝的原則：先受苦，然後才得榮耀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他們舉目不見一人，只見耶穌在那裏。</a:t>
            </a:r>
            <a:r>
              <a:rPr lang="en-US" altLang="zh-HK" sz="2400" dirty="0"/>
              <a:t>		</a:t>
            </a:r>
            <a:r>
              <a:rPr lang="zh-TW" altLang="en-US" sz="2400" dirty="0"/>
              <a:t>（太</a:t>
            </a:r>
            <a:r>
              <a:rPr lang="en-US" altLang="zh-TW" sz="2400" dirty="0"/>
              <a:t>17:8</a:t>
            </a:r>
            <a:r>
              <a:rPr lang="zh-TW" altLang="en-US" sz="2400" dirty="0"/>
              <a:t>）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摩西和以利亞不見了，只剩下耶穌一人</a:t>
            </a:r>
            <a:r>
              <a:rPr lang="en-US" altLang="zh-TW" sz="2400" dirty="0"/>
              <a:t> = </a:t>
            </a:r>
            <a:r>
              <a:rPr lang="zh-TW" altLang="en-US" sz="2400" dirty="0"/>
              <a:t>一位門徒要聽從吩咐，並背起每人十字架跟隨的耶穌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4726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838200"/>
            <a:ext cx="7543800" cy="815932"/>
          </a:xfrm>
        </p:spPr>
        <p:txBody>
          <a:bodyPr/>
          <a:lstStyle/>
          <a:p>
            <a:r>
              <a:rPr lang="zh-TW" altLang="en-US" b="1" dirty="0"/>
              <a:t>經文的信息及應用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172064"/>
            <a:ext cx="7886700" cy="339842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有耶穌復活的新生命，門徒便要有新生活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無論山上的經歷多麼精彩，門徒始終要下山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無論你的假期多麼精彩，</a:t>
            </a:r>
            <a:r>
              <a:rPr lang="zh-TW" altLang="zh-HK" sz="2400" dirty="0"/>
              <a:t>明</a:t>
            </a:r>
            <a:r>
              <a:rPr lang="zh-TW" altLang="en-US" sz="2400" dirty="0"/>
              <a:t>天始終要工作</a:t>
            </a:r>
            <a:r>
              <a:rPr lang="en-US" altLang="zh-TW" sz="2400" dirty="0"/>
              <a:t>/ </a:t>
            </a:r>
            <a:r>
              <a:rPr lang="zh-TW" altLang="en-US" sz="2400" dirty="0"/>
              <a:t>上學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無論你打機多麼精彩，之後還是要背德文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每人都要背起他</a:t>
            </a:r>
            <a:r>
              <a:rPr lang="en-US" altLang="zh-TW" sz="2400" dirty="0"/>
              <a:t>/</a:t>
            </a:r>
            <a:r>
              <a:rPr lang="zh-TW" altLang="en-US" sz="2400" dirty="0"/>
              <a:t>她的十字架，不能逃避！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甚麼十字架？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神給我們每個人的責任：事奉、工作、讀書、家庭</a:t>
            </a:r>
            <a:r>
              <a:rPr lang="zh-TW" altLang="zh-HK" sz="2400" dirty="0">
                <a:latin typeface="+mn-ea"/>
              </a:rPr>
              <a:t>…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HK" sz="2400" dirty="0"/>
              <a:t>面對生活困</a:t>
            </a:r>
            <a:r>
              <a:rPr lang="zh-TW" altLang="en-US" sz="2400" dirty="0"/>
              <a:t>難</a:t>
            </a:r>
            <a:r>
              <a:rPr lang="zh-TW" altLang="zh-HK" sz="2400" dirty="0"/>
              <a:t>或門徒的挑戰，我們</a:t>
            </a:r>
            <a:r>
              <a:rPr lang="zh-TW" altLang="en-US" sz="2400" dirty="0"/>
              <a:t>的</a:t>
            </a:r>
            <a:r>
              <a:rPr lang="zh-TW" altLang="zh-HK" sz="2400" dirty="0"/>
              <a:t>依靠</a:t>
            </a:r>
            <a:r>
              <a:rPr lang="zh-TW" altLang="en-US" sz="2400" dirty="0"/>
              <a:t>便</a:t>
            </a:r>
            <a:r>
              <a:rPr lang="zh-TW" altLang="zh-HK" sz="2400" dirty="0"/>
              <a:t>是主耶穌</a:t>
            </a:r>
            <a:endParaRPr lang="zh-HK" altLang="en-US" sz="2400" dirty="0"/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09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結語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HK" sz="2700" dirty="0"/>
              <a:t>在一些伊斯蘭國家</a:t>
            </a:r>
            <a:r>
              <a:rPr lang="zh-TW" altLang="en-US" sz="2700" dirty="0"/>
              <a:t>，</a:t>
            </a:r>
            <a:r>
              <a:rPr lang="zh-TW" altLang="zh-HK" sz="2700" dirty="0"/>
              <a:t>信耶穌會被</a:t>
            </a:r>
            <a:r>
              <a:rPr lang="zh-TW" altLang="en-US" sz="2700" dirty="0"/>
              <a:t>視為叛教，被</a:t>
            </a:r>
            <a:r>
              <a:rPr lang="zh-TW" altLang="zh-HK" sz="2700" dirty="0"/>
              <a:t>同鄉殺害</a:t>
            </a:r>
            <a:endParaRPr lang="en-US" altLang="zh-TW" sz="27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HK" sz="2700" dirty="0"/>
              <a:t>中國大陸的信徒在文革時面對逼害和批鬥，以至現在拆十字架</a:t>
            </a:r>
            <a:endParaRPr lang="en-US" altLang="zh-TW" sz="27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700" dirty="0"/>
              <a:t>今天，</a:t>
            </a:r>
            <a:r>
              <a:rPr lang="zh-TW" altLang="zh-HK" sz="2700" dirty="0"/>
              <a:t>甚麼是</a:t>
            </a:r>
            <a:r>
              <a:rPr lang="zh-TW" altLang="en-US" sz="2700" dirty="0"/>
              <a:t>我們</a:t>
            </a:r>
            <a:r>
              <a:rPr lang="zh-TW" altLang="zh-HK" sz="2700" dirty="0"/>
              <a:t>的十字架？</a:t>
            </a:r>
            <a:endParaRPr lang="en-US" altLang="zh-TW" sz="27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700" dirty="0"/>
              <a:t>復活節對我們有甚麼意義？</a:t>
            </a:r>
            <a:endParaRPr lang="zh-HK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5273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533400"/>
            <a:ext cx="7543800" cy="108806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/>
              <a:t>2017</a:t>
            </a:r>
            <a:r>
              <a:rPr lang="zh-TW" altLang="en-US" b="1" dirty="0"/>
              <a:t>年</a:t>
            </a:r>
            <a:r>
              <a:rPr lang="zh-TW" altLang="zh-HK" b="1" dirty="0"/>
              <a:t>全德國華人信徒法蘭克福</a:t>
            </a:r>
            <a:r>
              <a:rPr lang="zh-TW" altLang="en-US" b="1" dirty="0"/>
              <a:t>造就營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sz="3300" b="1" dirty="0"/>
              <a:t>主題：</a:t>
            </a:r>
            <a:r>
              <a:rPr lang="zh-TW" altLang="zh-HK" sz="3300" b="1" dirty="0"/>
              <a:t>「宗教改革</a:t>
            </a:r>
            <a:r>
              <a:rPr lang="en-US" altLang="zh-HK" sz="3300" b="1" dirty="0"/>
              <a:t>500</a:t>
            </a:r>
            <a:r>
              <a:rPr lang="zh-TW" altLang="zh-HK" sz="3300" b="1" dirty="0"/>
              <a:t>週年與我的信仰生活」</a:t>
            </a:r>
            <a:endParaRPr lang="en-US" altLang="zh-TW" sz="3300" b="1" kern="1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4" y="2120956"/>
            <a:ext cx="6897411" cy="3879794"/>
          </a:xfrm>
        </p:spPr>
      </p:pic>
    </p:spTree>
    <p:extLst>
      <p:ext uri="{BB962C8B-B14F-4D97-AF65-F5344CB8AC3E}">
        <p14:creationId xmlns:p14="http://schemas.microsoft.com/office/powerpoint/2010/main" val="291299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533400"/>
            <a:ext cx="7543800" cy="1087670"/>
          </a:xfrm>
        </p:spPr>
        <p:txBody>
          <a:bodyPr/>
          <a:lstStyle/>
          <a:p>
            <a:r>
              <a:rPr lang="zh-HK" altLang="zh-HK" dirty="0"/>
              <a:t>引言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3850" y="1905000"/>
            <a:ext cx="7246766" cy="3848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2400" kern="1400" dirty="0"/>
              <a:t>在基督教傳統，</a:t>
            </a:r>
            <a:r>
              <a:rPr lang="zh-TW" altLang="en-US" sz="2400" kern="1400" dirty="0">
                <a:solidFill>
                  <a:srgbClr val="FF0000"/>
                </a:solidFill>
              </a:rPr>
              <a:t>受苦節</a:t>
            </a:r>
            <a:r>
              <a:rPr lang="en-US" altLang="zh-TW" sz="2400" kern="1400" dirty="0"/>
              <a:t>+</a:t>
            </a:r>
            <a:r>
              <a:rPr lang="zh-TW" altLang="en-US" sz="2400" kern="1400" dirty="0"/>
              <a:t>復活節</a:t>
            </a:r>
            <a:r>
              <a:rPr lang="en-US" altLang="zh-TW" sz="3300" kern="1400" dirty="0"/>
              <a:t>&gt;</a:t>
            </a:r>
            <a:r>
              <a:rPr lang="zh-TW" altLang="en-US" sz="2400" kern="1400" dirty="0">
                <a:solidFill>
                  <a:schemeClr val="accent3"/>
                </a:solidFill>
              </a:rPr>
              <a:t>聖誕節</a:t>
            </a:r>
            <a:r>
              <a:rPr lang="zh-TW" altLang="en-US" sz="2400" kern="1400" dirty="0"/>
              <a:t>，因為</a:t>
            </a:r>
            <a:r>
              <a:rPr lang="zh-TW" altLang="zh-HK" sz="2400" kern="1400" dirty="0"/>
              <a:t>基督的救恩是在</a:t>
            </a:r>
            <a:r>
              <a:rPr lang="zh-TW" altLang="zh-HK" sz="2400" kern="1400" dirty="0">
                <a:solidFill>
                  <a:srgbClr val="FF0000"/>
                </a:solidFill>
              </a:rPr>
              <a:t>十字架</a:t>
            </a:r>
            <a:r>
              <a:rPr lang="zh-TW" altLang="zh-HK" sz="2400" kern="1400" dirty="0"/>
              <a:t>、而不是在</a:t>
            </a:r>
            <a:r>
              <a:rPr lang="zh-TW" altLang="zh-HK" sz="2400" kern="1400" dirty="0">
                <a:solidFill>
                  <a:schemeClr val="accent3"/>
                </a:solidFill>
              </a:rPr>
              <a:t>馬槽</a:t>
            </a:r>
            <a:r>
              <a:rPr lang="zh-TW" altLang="zh-HK" sz="2400" kern="1400" dirty="0"/>
              <a:t>完成。</a:t>
            </a:r>
            <a:endParaRPr lang="en-US" altLang="zh-TW" sz="2400" kern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2400" kern="1400" dirty="0"/>
              <a:t>我們常常認</a:t>
            </a:r>
            <a:r>
              <a:rPr lang="zh-TW" altLang="zh-HK" sz="2400" kern="1400" dirty="0"/>
              <a:t>為是耶穌而不是我們上十字架，是耶穌而不是我們復活，所以耶穌的死和復活和我們</a:t>
            </a:r>
            <a:r>
              <a:rPr lang="zh-TW" altLang="en-US" sz="2400" kern="1400" dirty="0"/>
              <a:t>無</a:t>
            </a:r>
            <a:r>
              <a:rPr lang="zh-TW" altLang="zh-HK" sz="2400" kern="1400" dirty="0"/>
              <a:t>關</a:t>
            </a:r>
            <a:r>
              <a:rPr lang="zh-TW" altLang="en-US" sz="2400" kern="1400" dirty="0"/>
              <a:t>！</a:t>
            </a:r>
            <a:endParaRPr lang="en-US" altLang="zh-TW" sz="2400" kern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zh-HK" sz="2400" kern="1400" dirty="0"/>
              <a:t>福音書：我們要背起自己的十字架來跟隨主</a:t>
            </a:r>
            <a:endParaRPr lang="en-US" altLang="zh-TW" sz="2400" kern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zh-HK" sz="2400" kern="1400" dirty="0"/>
              <a:t>保羅</a:t>
            </a:r>
            <a:r>
              <a:rPr lang="zh-TW" altLang="en-US" sz="2400" kern="1400" dirty="0"/>
              <a:t>書信：</a:t>
            </a:r>
            <a:r>
              <a:rPr lang="zh-TW" altLang="zh-HK" sz="2400" kern="1400" dirty="0"/>
              <a:t>信徒</a:t>
            </a:r>
            <a:r>
              <a:rPr lang="zh-TW" altLang="en-US" sz="2400" kern="1400" dirty="0"/>
              <a:t>受</a:t>
            </a:r>
            <a:r>
              <a:rPr lang="zh-TW" altLang="zh-HK" sz="2400" kern="1400" dirty="0"/>
              <a:t>洗代表與主同死同活</a:t>
            </a:r>
            <a:r>
              <a:rPr lang="zh-TW" altLang="en-US" sz="2400" kern="1400" dirty="0"/>
              <a:t>（羅</a:t>
            </a:r>
            <a:r>
              <a:rPr lang="en-US" altLang="zh-HK" sz="2400" kern="1400" dirty="0"/>
              <a:t>6:4-5 </a:t>
            </a:r>
            <a:r>
              <a:rPr lang="zh-TW" altLang="en-US" sz="2400" kern="1400" dirty="0"/>
              <a:t>）</a:t>
            </a:r>
            <a:endParaRPr lang="en-US" altLang="zh-TW" sz="2400" kern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zh-HK" sz="2400" kern="1400" dirty="0"/>
              <a:t>今天我們作主的門徒，也要同主耶穌一樣，背起自己的十字架，一同受死、埋葬和復活。</a:t>
            </a:r>
            <a:endParaRPr lang="zh-HK" altLang="en-US" sz="2400" kern="1400" dirty="0"/>
          </a:p>
        </p:txBody>
      </p:sp>
    </p:spTree>
    <p:extLst>
      <p:ext uri="{BB962C8B-B14F-4D97-AF65-F5344CB8AC3E}">
        <p14:creationId xmlns:p14="http://schemas.microsoft.com/office/powerpoint/2010/main" val="33834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9" y="694204"/>
            <a:ext cx="8394405" cy="5306546"/>
          </a:xfrm>
        </p:spPr>
      </p:pic>
    </p:spTree>
    <p:extLst>
      <p:ext uri="{BB962C8B-B14F-4D97-AF65-F5344CB8AC3E}">
        <p14:creationId xmlns:p14="http://schemas.microsoft.com/office/powerpoint/2010/main" val="353471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耶穌為何</a:t>
            </a:r>
            <a:r>
              <a:rPr lang="zh-TW" altLang="zh-HK" b="1" dirty="0"/>
              <a:t>登山變像</a:t>
            </a:r>
            <a:r>
              <a:rPr lang="zh-TW" altLang="en-US" b="1" dirty="0"/>
              <a:t>？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HK" sz="2400" dirty="0"/>
              <a:t>耶穌上耶路撒冷前將自己</a:t>
            </a:r>
            <a:r>
              <a:rPr lang="zh-TW" altLang="en-US" sz="2400" dirty="0"/>
              <a:t>最</a:t>
            </a:r>
            <a:r>
              <a:rPr lang="zh-TW" altLang="zh-HK" sz="2400" dirty="0"/>
              <a:t>榮耀的一刻顯現給門徒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對象：</a:t>
            </a:r>
            <a:r>
              <a:rPr lang="zh-TW" altLang="zh-HK" sz="2400" dirty="0"/>
              <a:t>耶穌三個「入室弟子」，彼得、雅各和約翰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這從天上發出來的聲音，是</a:t>
            </a:r>
            <a:r>
              <a:rPr lang="zh-TW" altLang="zh-HK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我們和他同在聖山上的時候，親自聽見過的。</a:t>
            </a:r>
            <a:r>
              <a:rPr lang="en-US" altLang="zh-TW" sz="2400" dirty="0"/>
              <a:t>				</a:t>
            </a:r>
            <a:r>
              <a:rPr lang="zh-TW" altLang="en-US" sz="2400" dirty="0"/>
              <a:t>（彼後</a:t>
            </a:r>
            <a:r>
              <a:rPr lang="en-US" altLang="zh-TW" sz="2400" dirty="0"/>
              <a:t>1:18</a:t>
            </a:r>
            <a:r>
              <a:rPr lang="zh-TW" altLang="en-US" sz="2400" dirty="0"/>
              <a:t>）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道成了肉身，住在我們中間，充充滿滿地有恩典有真理。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我們也見過他的榮光，正是父獨生子的榮光。</a:t>
            </a:r>
            <a:r>
              <a:rPr lang="en-US" altLang="zh-TW" sz="2400" dirty="0"/>
              <a:t>										</a:t>
            </a:r>
            <a:r>
              <a:rPr lang="zh-TW" altLang="en-US" sz="2400" dirty="0"/>
              <a:t>（約</a:t>
            </a:r>
            <a:r>
              <a:rPr lang="en-US" altLang="zh-TW" sz="2400" dirty="0"/>
              <a:t>1:14</a:t>
            </a:r>
            <a:r>
              <a:rPr lang="zh-TW" altLang="en-US" sz="2400" dirty="0"/>
              <a:t>）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Ø"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647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問題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HK" sz="2700" dirty="0"/>
              <a:t>登山變像</a:t>
            </a:r>
            <a:r>
              <a:rPr lang="zh-TW" altLang="en-US" sz="2700" dirty="0"/>
              <a:t>應作何解？</a:t>
            </a:r>
            <a:endParaRPr lang="en-US" altLang="zh-TW" sz="27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HK" sz="2700" dirty="0"/>
              <a:t>經文</a:t>
            </a:r>
            <a:r>
              <a:rPr lang="zh-TW" altLang="en-US" sz="2700" dirty="0"/>
              <a:t>中</a:t>
            </a:r>
            <a:r>
              <a:rPr lang="zh-TW" altLang="zh-HK" sz="2700" dirty="0"/>
              <a:t>許多諷刺的地方</a:t>
            </a:r>
            <a:r>
              <a:rPr lang="zh-TW" altLang="en-US" sz="2700" dirty="0"/>
              <a:t>：</a:t>
            </a:r>
            <a:endParaRPr lang="en-US" altLang="zh-TW" sz="27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700" dirty="0"/>
              <a:t>彼得說：</a:t>
            </a:r>
            <a:r>
              <a:rPr lang="zh-TW" altLang="en-US" sz="2700" dirty="0">
                <a:solidFill>
                  <a:srgbClr val="FF0000"/>
                </a:solidFill>
              </a:rPr>
              <a:t>我們在這裡真好！</a:t>
            </a:r>
            <a:endParaRPr lang="en-US" altLang="zh-TW" sz="27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HK" sz="2700" dirty="0"/>
              <a:t>天上的聲音說：</a:t>
            </a:r>
            <a:r>
              <a:rPr lang="zh-TW" altLang="zh-HK" sz="2700" dirty="0">
                <a:solidFill>
                  <a:srgbClr val="FF0000"/>
                </a:solidFill>
              </a:rPr>
              <a:t>這是我的愛子，你們要聽祂</a:t>
            </a:r>
            <a:r>
              <a:rPr lang="zh-TW" altLang="en-US" sz="2700" dirty="0">
                <a:solidFill>
                  <a:srgbClr val="FF0000"/>
                </a:solidFill>
              </a:rPr>
              <a:t>！</a:t>
            </a:r>
            <a:endParaRPr lang="en-US" altLang="zh-TW" sz="27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700" dirty="0"/>
              <a:t>無論山上的經驗多好，</a:t>
            </a:r>
            <a:r>
              <a:rPr lang="zh-TW" altLang="zh-HK" sz="2700" dirty="0"/>
              <a:t>門徒</a:t>
            </a:r>
            <a:r>
              <a:rPr lang="zh-TW" altLang="en-US" sz="2700" dirty="0"/>
              <a:t>始終</a:t>
            </a:r>
            <a:r>
              <a:rPr lang="zh-TW" altLang="zh-HK" sz="2700" dirty="0"/>
              <a:t>要面對山下</a:t>
            </a:r>
            <a:r>
              <a:rPr lang="zh-TW" altLang="en-US" sz="2700" dirty="0"/>
              <a:t>生活</a:t>
            </a:r>
            <a:r>
              <a:rPr lang="zh-TW" altLang="zh-HK" sz="2700" dirty="0"/>
              <a:t>的挑戰</a:t>
            </a:r>
            <a:r>
              <a:rPr lang="en-US" altLang="zh-TW" sz="2700" dirty="0"/>
              <a:t>=</a:t>
            </a:r>
            <a:r>
              <a:rPr lang="zh-TW" altLang="zh-HK" sz="2700" dirty="0"/>
              <a:t>背起十字架跟從主</a:t>
            </a:r>
            <a:endParaRPr lang="en-US" altLang="zh-TW" sz="2700" dirty="0"/>
          </a:p>
        </p:txBody>
      </p:sp>
    </p:spTree>
    <p:extLst>
      <p:ext uri="{BB962C8B-B14F-4D97-AF65-F5344CB8AC3E}">
        <p14:creationId xmlns:p14="http://schemas.microsoft.com/office/powerpoint/2010/main" val="7481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+mj-ea"/>
              </a:rPr>
              <a:t>一、</a:t>
            </a:r>
            <a:r>
              <a:rPr lang="zh-TW" altLang="zh-HK" b="1" dirty="0">
                <a:latin typeface="+mj-ea"/>
              </a:rPr>
              <a:t>「十架神學」</a:t>
            </a:r>
            <a:r>
              <a:rPr lang="en-US" altLang="zh-TW" b="1" dirty="0">
                <a:latin typeface="+mj-ea"/>
              </a:rPr>
              <a:t>/</a:t>
            </a:r>
            <a:r>
              <a:rPr lang="zh-TW" altLang="zh-HK" b="1" dirty="0">
                <a:latin typeface="+mj-ea"/>
              </a:rPr>
              <a:t>「榮耀神學」</a:t>
            </a:r>
            <a:r>
              <a:rPr lang="zh-TW" altLang="en-US" b="1" dirty="0">
                <a:latin typeface="+mj-ea"/>
              </a:rPr>
              <a:t>？</a:t>
            </a:r>
            <a:endParaRPr lang="zh-HK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比較馬太</a:t>
            </a:r>
            <a:r>
              <a:rPr lang="en-US" altLang="zh-HK" sz="2400" dirty="0"/>
              <a:t>17:1-8</a:t>
            </a:r>
            <a:r>
              <a:rPr lang="zh-TW" altLang="en-US" sz="2400" dirty="0"/>
              <a:t>（登山變像）及</a:t>
            </a:r>
            <a:r>
              <a:rPr lang="en-US" altLang="zh-HK" sz="2400" dirty="0"/>
              <a:t>27:32-54</a:t>
            </a:r>
            <a:r>
              <a:rPr lang="zh-TW" altLang="en-US" sz="2400" dirty="0"/>
              <a:t>（釘十字架）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sz="2400" dirty="0" err="1"/>
              <a:t>i</a:t>
            </a:r>
            <a:r>
              <a:rPr lang="en-US" altLang="zh-HK" sz="2400" dirty="0"/>
              <a:t>. </a:t>
            </a:r>
            <a:r>
              <a:rPr lang="zh-TW" altLang="zh-HK" sz="2400" dirty="0"/>
              <a:t>門徒「極其害怕」</a:t>
            </a:r>
            <a:r>
              <a:rPr lang="en-US" altLang="zh-HK" sz="2400" dirty="0"/>
              <a:t>vs </a:t>
            </a:r>
            <a:r>
              <a:rPr lang="en-US" altLang="zh-HK" sz="2400" i="1" dirty="0"/>
              <a:t>27:54</a:t>
            </a:r>
            <a:r>
              <a:rPr lang="zh-TW" altLang="zh-HK" sz="2400" dirty="0"/>
              <a:t>百夫長大地震後「非常害怕」（原文都是</a:t>
            </a:r>
            <a:r>
              <a:rPr lang="en-US" altLang="zh-HK" sz="2400" i="1" dirty="0" err="1"/>
              <a:t>phobeō</a:t>
            </a:r>
            <a:r>
              <a:rPr lang="zh-HK" altLang="zh-HK" sz="2400" dirty="0"/>
              <a:t>）</a:t>
            </a:r>
            <a:endParaRPr lang="en-US" altLang="zh-HK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sz="2400" dirty="0"/>
              <a:t>ii. </a:t>
            </a:r>
            <a:r>
              <a:rPr lang="zh-TW" altLang="zh-HK" sz="2400" dirty="0"/>
              <a:t>看見耶穌登山變像</a:t>
            </a:r>
            <a:r>
              <a:rPr lang="zh-TW" altLang="en-US" sz="2400" dirty="0"/>
              <a:t>：</a:t>
            </a:r>
            <a:r>
              <a:rPr lang="zh-TW" altLang="zh-HK" sz="2400" dirty="0"/>
              <a:t>彼得、雅各和約翰</a:t>
            </a:r>
            <a:r>
              <a:rPr lang="en-US" altLang="zh-TW" sz="2400" dirty="0"/>
              <a:t>  VS</a:t>
            </a:r>
          </a:p>
          <a:p>
            <a:pPr marL="685800" lvl="2" indent="0">
              <a:buNone/>
            </a:pPr>
            <a:r>
              <a:rPr lang="zh-TW" altLang="en-US" sz="2400" dirty="0"/>
              <a:t>見證</a:t>
            </a:r>
            <a:r>
              <a:rPr lang="zh-TW" altLang="zh-HK" sz="2400" dirty="0"/>
              <a:t>耶穌釘十字架</a:t>
            </a:r>
            <a:r>
              <a:rPr lang="zh-TW" altLang="en-US" sz="2400" dirty="0"/>
              <a:t>：</a:t>
            </a:r>
            <a:r>
              <a:rPr lang="zh-TW" altLang="zh-HK" sz="2400" dirty="0"/>
              <a:t>抹大拉的馬利亞，雅各和約瑟的母親馬利亞，並西庇太兩個兒子的母親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sz="2400" dirty="0"/>
              <a:t>iii. </a:t>
            </a:r>
            <a:r>
              <a:rPr lang="zh-TW" altLang="zh-HK" sz="2400" dirty="0"/>
              <a:t>耶穌釘十字架是從午正到申初</a:t>
            </a:r>
            <a:r>
              <a:rPr lang="en-US" altLang="zh-HK" sz="2400" dirty="0"/>
              <a:t>/ </a:t>
            </a:r>
            <a:r>
              <a:rPr lang="zh-TW" altLang="zh-HK" sz="2400" dirty="0"/>
              <a:t>從正午到下午三點鐘，原文</a:t>
            </a:r>
            <a:r>
              <a:rPr lang="en-US" altLang="zh-HK" sz="2400" dirty="0"/>
              <a:t>=</a:t>
            </a:r>
            <a:r>
              <a:rPr lang="zh-TW" altLang="zh-HK" sz="2400" dirty="0">
                <a:solidFill>
                  <a:srgbClr val="FF0000"/>
                </a:solidFill>
              </a:rPr>
              <a:t>第</a:t>
            </a:r>
            <a:r>
              <a:rPr lang="en-US" altLang="zh-HK" sz="2400" dirty="0">
                <a:solidFill>
                  <a:srgbClr val="FF0000"/>
                </a:solidFill>
              </a:rPr>
              <a:t>6</a:t>
            </a:r>
            <a:r>
              <a:rPr lang="zh-TW" altLang="zh-HK" sz="2400" dirty="0">
                <a:solidFill>
                  <a:srgbClr val="FF0000"/>
                </a:solidFill>
              </a:rPr>
              <a:t>個鐘</a:t>
            </a:r>
            <a:r>
              <a:rPr lang="zh-TW" altLang="zh-HK" sz="2400" dirty="0"/>
              <a:t>到第</a:t>
            </a:r>
            <a:r>
              <a:rPr lang="en-US" altLang="zh-HK" sz="2400" dirty="0"/>
              <a:t>9</a:t>
            </a:r>
            <a:r>
              <a:rPr lang="zh-TW" altLang="zh-HK" sz="2400" dirty="0"/>
              <a:t>個鐘</a:t>
            </a:r>
            <a:r>
              <a:rPr lang="en-US" altLang="zh-HK" sz="2400" dirty="0"/>
              <a:t> // 17:1</a:t>
            </a:r>
            <a:r>
              <a:rPr lang="zh-TW" altLang="zh-HK" sz="2400" dirty="0"/>
              <a:t>過了</a:t>
            </a:r>
            <a:r>
              <a:rPr lang="en-US" altLang="zh-HK" sz="2400" dirty="0">
                <a:solidFill>
                  <a:srgbClr val="FF0000"/>
                </a:solidFill>
              </a:rPr>
              <a:t>6</a:t>
            </a:r>
            <a:r>
              <a:rPr lang="zh-TW" altLang="zh-HK" sz="2400" dirty="0">
                <a:solidFill>
                  <a:srgbClr val="FF0000"/>
                </a:solidFill>
              </a:rPr>
              <a:t>天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馬太把</a:t>
            </a:r>
            <a:r>
              <a:rPr lang="zh-TW" altLang="zh-HK" b="1" dirty="0">
                <a:solidFill>
                  <a:srgbClr val="FF0000"/>
                </a:solidFill>
              </a:rPr>
              <a:t>登山變像</a:t>
            </a:r>
            <a:r>
              <a:rPr lang="zh-TW" altLang="en-US" dirty="0"/>
              <a:t>和</a:t>
            </a:r>
            <a:r>
              <a:rPr lang="zh-TW" altLang="zh-HK" b="1" dirty="0">
                <a:solidFill>
                  <a:srgbClr val="FF0000"/>
                </a:solidFill>
              </a:rPr>
              <a:t>耶穌釘十字架</a:t>
            </a:r>
            <a:r>
              <a:rPr lang="zh-TW" altLang="zh-HK" dirty="0"/>
              <a:t>作出比較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2326" y="2209943"/>
            <a:ext cx="7502487" cy="3263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700" dirty="0"/>
              <a:t>為何比較？</a:t>
            </a:r>
            <a:r>
              <a:rPr lang="zh-TW" altLang="zh-HK" sz="2700" dirty="0"/>
              <a:t>因為這完全相反的景像，在神看來是一樣的。</a:t>
            </a:r>
            <a:endParaRPr lang="en-US" altLang="zh-TW" sz="27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HK" sz="2700" dirty="0"/>
              <a:t>前者是上帝顯現，是充滿榮耀和盼望；後者是羞辱、被人唾棄，代表孤單、絕望和死亡</a:t>
            </a:r>
            <a:r>
              <a:rPr lang="zh-TW" altLang="en-US" sz="2700" dirty="0"/>
              <a:t>。</a:t>
            </a:r>
            <a:endParaRPr lang="en-US" altLang="zh-TW" sz="2700" dirty="0"/>
          </a:p>
        </p:txBody>
      </p:sp>
    </p:spTree>
    <p:extLst>
      <p:ext uri="{BB962C8B-B14F-4D97-AF65-F5344CB8AC3E}">
        <p14:creationId xmlns:p14="http://schemas.microsoft.com/office/powerpoint/2010/main" val="36026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155" y="53340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zh-TW" altLang="zh-HK" b="1" dirty="0"/>
              <a:t>馬丁路德</a:t>
            </a:r>
            <a:r>
              <a:rPr lang="zh-TW" altLang="en-US" b="1" dirty="0"/>
              <a:t>的「十架神學」</a:t>
            </a:r>
            <a:r>
              <a:rPr lang="en-US" altLang="zh-HK" b="1" dirty="0"/>
              <a:t>  (Latin: </a:t>
            </a:r>
            <a:r>
              <a:rPr lang="en-US" altLang="zh-HK" b="1" dirty="0" err="1"/>
              <a:t>Theologia</a:t>
            </a:r>
            <a:r>
              <a:rPr lang="en-US" altLang="zh-HK" b="1" dirty="0"/>
              <a:t> </a:t>
            </a:r>
            <a:r>
              <a:rPr lang="en-US" altLang="zh-HK" b="1" dirty="0" err="1"/>
              <a:t>Crucis</a:t>
            </a:r>
            <a:r>
              <a:rPr lang="en-US" altLang="zh-HK" b="1" dirty="0"/>
              <a:t>) 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685800"/>
            <a:ext cx="7808205" cy="4513169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endParaRPr lang="en-US" altLang="zh-TW" sz="82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82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82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82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82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82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1050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sz="1050" dirty="0"/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TW" sz="1800" dirty="0"/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TW" sz="1800" dirty="0"/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TW" sz="1800" dirty="0"/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zh-HK" sz="2400" dirty="0"/>
              <a:t>十字架是</a:t>
            </a:r>
            <a:r>
              <a:rPr lang="zh-TW" altLang="en-US" sz="2400" dirty="0"/>
              <a:t>上帝</a:t>
            </a:r>
            <a:r>
              <a:rPr lang="zh-TW" altLang="zh-HK" sz="2400" dirty="0"/>
              <a:t>打破一切世俗智慧和計算</a:t>
            </a:r>
            <a:r>
              <a:rPr lang="zh-TW" altLang="en-US" sz="2400" dirty="0"/>
              <a:t>的工具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因為十字架的道理，在那滅亡的人為愚拙；在我們得救的人，卻為上帝的大能。</a:t>
            </a:r>
            <a:r>
              <a:rPr lang="zh-TW" altLang="en-US" sz="2400" dirty="0"/>
              <a:t> （林前</a:t>
            </a:r>
            <a:r>
              <a:rPr lang="en-US" altLang="zh-TW" sz="2400" dirty="0"/>
              <a:t>1:18</a:t>
            </a:r>
            <a:r>
              <a:rPr lang="zh-TW" altLang="en-US" sz="2400" dirty="0"/>
              <a:t>）</a:t>
            </a:r>
            <a:endParaRPr lang="en-US" altLang="zh-TW" sz="2400" dirty="0"/>
          </a:p>
          <a:p>
            <a:pPr lvl="1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/>
              <a:t>哥林多人問：</a:t>
            </a:r>
            <a:r>
              <a:rPr lang="zh-TW" altLang="zh-HK" sz="2400" dirty="0"/>
              <a:t>上帝的救恩怎</a:t>
            </a:r>
            <a:r>
              <a:rPr lang="zh-TW" altLang="en-US" sz="2400" dirty="0"/>
              <a:t>會</a:t>
            </a:r>
            <a:r>
              <a:rPr lang="zh-TW" altLang="zh-HK" sz="2400" dirty="0"/>
              <a:t>在十字架上完成</a:t>
            </a:r>
            <a:r>
              <a:rPr lang="zh-TW" altLang="en-US" sz="2400" dirty="0"/>
              <a:t>？</a:t>
            </a:r>
            <a:endParaRPr lang="zh-HK" altLang="en-US" sz="2400" dirty="0"/>
          </a:p>
          <a:p>
            <a:endParaRPr lang="zh-HK" altLang="en-US" sz="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92" y="1219200"/>
            <a:ext cx="6292642" cy="1858332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4298263" y="2743200"/>
            <a:ext cx="4250213" cy="1097670"/>
          </a:xfrm>
          <a:prstGeom prst="wedgeRoundRectCallout">
            <a:avLst>
              <a:gd name="adj1" fmla="val -104343"/>
              <a:gd name="adj2" fmla="val 145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2400" kern="0" dirty="0">
                <a:solidFill>
                  <a:schemeClr val="bg1"/>
                </a:solidFill>
              </a:rPr>
              <a:t>哥林多人</a:t>
            </a:r>
            <a:r>
              <a:rPr lang="zh-TW" altLang="zh-HK" sz="2400" kern="0" dirty="0">
                <a:solidFill>
                  <a:schemeClr val="bg1"/>
                </a:solidFill>
              </a:rPr>
              <a:t>強調理性和智慧，信耶穌是勝</a:t>
            </a:r>
            <a:r>
              <a:rPr lang="zh-TW" altLang="en-US" sz="2400" kern="0" dirty="0">
                <a:solidFill>
                  <a:schemeClr val="bg1"/>
                </a:solidFill>
              </a:rPr>
              <a:t>利</a:t>
            </a:r>
            <a:r>
              <a:rPr lang="zh-TW" altLang="zh-HK" sz="2400" kern="0" dirty="0">
                <a:solidFill>
                  <a:schemeClr val="bg1"/>
                </a:solidFill>
              </a:rPr>
              <a:t>和成功的榮耀神學</a:t>
            </a:r>
            <a:endParaRPr lang="zh-HK" altLang="en-US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1023</Words>
  <Application>Microsoft Macintosh PowerPoint</Application>
  <PresentationFormat>On-screen Show (4:3)</PresentationFormat>
  <Paragraphs>94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SimHei</vt:lpstr>
      <vt:lpstr>SimSun</vt:lpstr>
      <vt:lpstr>Times New Roman</vt:lpstr>
      <vt:lpstr>Wingdings</vt:lpstr>
      <vt:lpstr>宋体</vt:lpstr>
      <vt:lpstr>新細明體</vt:lpstr>
      <vt:lpstr>標楷體</vt:lpstr>
      <vt:lpstr>Arial</vt:lpstr>
      <vt:lpstr>Calibri</vt:lpstr>
      <vt:lpstr>Calibri Light</vt:lpstr>
      <vt:lpstr>Benutzerdefiniertes Design</vt:lpstr>
      <vt:lpstr>1_Benutzerdefiniertes Design</vt:lpstr>
      <vt:lpstr>2_Benutzerdefiniertes Design</vt:lpstr>
      <vt:lpstr>回顧</vt:lpstr>
      <vt:lpstr>主日证道</vt:lpstr>
      <vt:lpstr>2017年全德國華人信徒法蘭克福造就營 主題：「宗教改革500週年與我的信仰生活」</vt:lpstr>
      <vt:lpstr>引言</vt:lpstr>
      <vt:lpstr>PowerPoint Presentation</vt:lpstr>
      <vt:lpstr>耶穌為何登山變像？</vt:lpstr>
      <vt:lpstr>問題</vt:lpstr>
      <vt:lpstr>一、「十架神學」/「榮耀神學」？</vt:lpstr>
      <vt:lpstr>馬太把登山變像和耶穌釘十字架作出比較</vt:lpstr>
      <vt:lpstr>馬丁路德的「十架神學」  (Latin: Theologia Crucis) </vt:lpstr>
      <vt:lpstr>經文的信息及應用</vt:lpstr>
      <vt:lpstr>二、跟從主的呼召</vt:lpstr>
      <vt:lpstr>PowerPoint Presentation</vt:lpstr>
      <vt:lpstr>經文的信息及應用</vt:lpstr>
      <vt:lpstr>三、新生命，新生活</vt:lpstr>
      <vt:lpstr>經文的信息及應用</vt:lpstr>
      <vt:lpstr>結語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Baolei Han</dc:creator>
  <cp:lastModifiedBy>Leslie Wang</cp:lastModifiedBy>
  <cp:revision>1026</cp:revision>
  <cp:lastPrinted>2014-11-07T16:08:42Z</cp:lastPrinted>
  <dcterms:created xsi:type="dcterms:W3CDTF">2013-12-13T09:03:28Z</dcterms:created>
  <dcterms:modified xsi:type="dcterms:W3CDTF">2017-04-23T12:34:04Z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