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21B2C-03B0-4536-AE98-4CE867B35EC7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15081-C619-4AB1-9B62-68E5F28DADC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887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2890"/>
            <a:ext cx="5486400" cy="411377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2890"/>
            <a:ext cx="5486400" cy="411377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2890"/>
            <a:ext cx="5486400" cy="411377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2890"/>
            <a:ext cx="5486400" cy="411377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63BE9E-E164-422B-9AB4-7FB99E1326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65946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AA6ECFA-C0AF-47F8-B39B-1D55D964B9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17771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705475" y="0"/>
            <a:ext cx="1684338" cy="58451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7700" y="0"/>
            <a:ext cx="4905375" cy="58451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A865AA-8864-4917-842C-78A62B7D8D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6277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63A5BEC-B702-4867-8D06-5796B456CD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46956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4385B6-6696-4020-A737-B6809C5994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423693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7700" y="1495425"/>
            <a:ext cx="329406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094163" y="1495425"/>
            <a:ext cx="32956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DF1EA7-3718-4B45-B367-7D86762F16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32944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12FB18-475F-4683-91A2-20DFE26E9F4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49581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200C7B-13F8-41A6-9FC3-36744078DBB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340421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44C6DF-B04A-4982-8D18-81A4791678D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363876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92A43E-EEDD-4F4E-BBF4-D593E9CA646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57807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DA4BE3-AB4D-4303-9861-96007679ADA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403620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0"/>
            <a:ext cx="66230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单击鼠标编辑标题文的格式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495425"/>
            <a:ext cx="67421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单击鼠标编辑大纲正文格式</a:t>
            </a:r>
          </a:p>
          <a:p>
            <a:pPr lvl="1"/>
            <a:r>
              <a:rPr lang="en-GB" altLang="de-DE" smtClean="0"/>
              <a:t>第二个大纲级</a:t>
            </a:r>
          </a:p>
          <a:p>
            <a:pPr lvl="2"/>
            <a:r>
              <a:rPr lang="en-GB" altLang="de-DE" smtClean="0"/>
              <a:t>第三个大纲级</a:t>
            </a:r>
          </a:p>
          <a:p>
            <a:pPr lvl="3"/>
            <a:r>
              <a:rPr lang="en-GB" altLang="de-DE" smtClean="0"/>
              <a:t>第四个大纲级</a:t>
            </a:r>
          </a:p>
          <a:p>
            <a:pPr lvl="4"/>
            <a:r>
              <a:rPr lang="en-GB" altLang="de-DE" smtClean="0"/>
              <a:t>第五个大纲级</a:t>
            </a:r>
          </a:p>
          <a:p>
            <a:pPr lvl="4"/>
            <a:r>
              <a:rPr lang="en-GB" altLang="de-DE" smtClean="0"/>
              <a:t>第六个大纲级</a:t>
            </a:r>
          </a:p>
          <a:p>
            <a:pPr lvl="4"/>
            <a:r>
              <a:rPr lang="en-GB" altLang="de-DE" smtClean="0"/>
              <a:t>第七个大纲级</a:t>
            </a:r>
          </a:p>
          <a:p>
            <a:pPr lvl="4"/>
            <a:r>
              <a:rPr lang="en-GB" altLang="de-DE" smtClean="0"/>
              <a:t>第八个大纲级</a:t>
            </a:r>
          </a:p>
          <a:p>
            <a:pPr lvl="4"/>
            <a:r>
              <a:rPr lang="en-GB" altLang="de-DE" smtClean="0"/>
              <a:t>第九个大纲级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</a:defRPr>
            </a:lvl1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de-DE" altLang="de-DE">
              <a:ea typeface="SimSun" charset="-122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sz="4400">
              <a:solidFill>
                <a:srgbClr val="FFFFFF"/>
              </a:solidFill>
              <a:latin typeface="Arial" charset="0"/>
              <a:ea typeface="SimSun" charset="-122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</a:defRPr>
            </a:lvl1pPr>
          </a:lstStyle>
          <a:p>
            <a:pPr defTabSz="449263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5F13AE26-CD78-4EE6-882E-744E6D906421}" type="slidenum">
              <a:rPr lang="de-DE" altLang="de-DE">
                <a:ea typeface="SimSun" charset="-122"/>
              </a:rPr>
              <a:pPr defTabSz="449263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‹Nr.›</a:t>
            </a:fld>
            <a:endParaRPr lang="de-DE" altLang="de-DE">
              <a:ea typeface="SimSun" charset="-122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647700" y="1079500"/>
            <a:ext cx="6624638" cy="1588"/>
          </a:xfrm>
          <a:prstGeom prst="line">
            <a:avLst/>
          </a:prstGeom>
          <a:noFill/>
          <a:ln w="76320" cap="sq">
            <a:solidFill>
              <a:srgbClr val="A7E13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 sz="4400">
              <a:solidFill>
                <a:srgbClr val="FFFFFF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88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9pPr>
    </p:titleStyle>
    <p:bodyStyle>
      <a:lvl1pPr marL="342900" indent="-342900" algn="just" defTabSz="44926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Calibri" pitchFamily="32" charset="0"/>
          <a:ea typeface="SimSun" charset="-122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itchFamily="32" charset="0"/>
          <a:ea typeface="SimSun" charset="-122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itchFamily="32" charset="0"/>
          <a:ea typeface="SimSun" charset="-12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zh-CN" altLang="de-DE" sz="42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圣餐崇拜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47700" y="1711449"/>
            <a:ext cx="6743700" cy="3877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</a:pPr>
            <a:endParaRPr lang="de-DE" altLang="de-DE" sz="6600" dirty="0">
              <a:latin typeface="SimHei" pitchFamily="49" charset="-122"/>
              <a:ea typeface="SimHei" pitchFamily="49" charset="-122"/>
            </a:endParaRPr>
          </a:p>
          <a:p>
            <a:pPr algn="ctr" defTabSz="449263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de-DE" sz="6600" dirty="0" smtClean="0">
                <a:latin typeface="SimHei" pitchFamily="49" charset="-122"/>
                <a:ea typeface="SimHei" pitchFamily="49" charset="-122"/>
              </a:rPr>
              <a:t>罪</a:t>
            </a:r>
            <a:r>
              <a:rPr lang="zh-CN" altLang="de-DE" sz="6600" dirty="0">
                <a:latin typeface="SimHei" pitchFamily="49" charset="-122"/>
                <a:ea typeface="SimHei" pitchFamily="49" charset="-122"/>
              </a:rPr>
              <a:t>制服了该隐</a:t>
            </a:r>
          </a:p>
        </p:txBody>
      </p:sp>
    </p:spTree>
    <p:extLst>
      <p:ext uri="{BB962C8B-B14F-4D97-AF65-F5344CB8AC3E}">
        <p14:creationId xmlns:p14="http://schemas.microsoft.com/office/powerpoint/2010/main" xmlns="" val="387505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读经（创</a:t>
            </a:r>
            <a:r>
              <a:rPr lang="zh-CN" altLang="de-DE" sz="3600" dirty="0" smtClean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世记 </a:t>
            </a:r>
            <a:r>
              <a:rPr lang="en-US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章：1-16）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844824"/>
            <a:ext cx="807104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6725" indent="-466725"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罪是</a:t>
            </a:r>
            <a:r>
              <a:rPr lang="zh-TW" altLang="de-DE" sz="3200" dirty="0"/>
              <a:t>遺傳或是感染的？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</a:t>
            </a:r>
            <a:r>
              <a:rPr lang="zh-TW" altLang="de-DE" sz="3200" dirty="0"/>
              <a:t>的成因是什麼？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</a:t>
            </a:r>
            <a:r>
              <a:rPr lang="zh-TW" altLang="de-DE" sz="3200" dirty="0"/>
              <a:t>有幾多種形式？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我</a:t>
            </a:r>
            <a:r>
              <a:rPr lang="zh-TW" altLang="de-DE" sz="3200" dirty="0"/>
              <a:t>們能勝過罪嗎？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</a:t>
            </a:r>
            <a:r>
              <a:rPr lang="zh-TW" altLang="de-DE" sz="3200" dirty="0"/>
              <a:t>的後果是什麼？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神</a:t>
            </a:r>
            <a:r>
              <a:rPr lang="zh-TW" altLang="de-DE" sz="3200" dirty="0"/>
              <a:t>如何處理人和人的罪？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神</a:t>
            </a:r>
            <a:r>
              <a:rPr lang="zh-TW" altLang="de-DE" sz="3200" dirty="0"/>
              <a:t>的恩典、憐憫和拯救會停止嗎？</a:t>
            </a:r>
            <a:endParaRPr lang="zh-CN" altLang="de-DE" sz="32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26425" y="1198493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zh-CN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引</a:t>
            </a:r>
            <a:r>
              <a:rPr lang="zh-TW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言： </a:t>
            </a:r>
            <a:endParaRPr lang="de-DE" altLang="zh-TW" sz="3600" dirty="0">
              <a:solidFill>
                <a:srgbClr val="000000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59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读经（创</a:t>
            </a:r>
            <a:r>
              <a:rPr lang="zh-CN" altLang="de-DE" sz="3600" dirty="0" smtClean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世记 </a:t>
            </a:r>
            <a:r>
              <a:rPr lang="en-US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章：1-16）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844824"/>
            <a:ext cx="83439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6725" indent="-466725"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/>
              <a:t>亞當的兩個兒子的性格和表現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神</a:t>
            </a:r>
            <a:r>
              <a:rPr lang="zh-TW" altLang="de-DE" sz="3200" dirty="0"/>
              <a:t>喜悅亞伯的獻祭，不喜悅該隱的獻祭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該</a:t>
            </a:r>
            <a:r>
              <a:rPr lang="zh-TW" altLang="de-DE" sz="3200" dirty="0"/>
              <a:t>隱罪性的發作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神</a:t>
            </a:r>
            <a:r>
              <a:rPr lang="zh-TW" altLang="de-DE" sz="3200" dirty="0"/>
              <a:t>對該隱的提醒和勸誡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世</a:t>
            </a:r>
            <a:r>
              <a:rPr lang="zh-TW" altLang="de-DE" sz="3200" dirty="0"/>
              <a:t>上第一件謀殺案的發生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</a:t>
            </a:r>
            <a:r>
              <a:rPr lang="zh-TW" altLang="de-DE" sz="3200" dirty="0"/>
              <a:t>制服了該隠 </a:t>
            </a:r>
            <a:endParaRPr lang="de-DE" altLang="zh-TW" sz="3200" dirty="0" smtClean="0"/>
          </a:p>
          <a:p>
            <a:pPr marL="742950" indent="-742950"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zh-TW" altLang="de-DE" sz="3200" dirty="0" smtClean="0"/>
              <a:t>罪</a:t>
            </a:r>
            <a:r>
              <a:rPr lang="zh-TW" altLang="de-DE" sz="3200" dirty="0"/>
              <a:t>的後果和神的拯救 </a:t>
            </a:r>
            <a:br>
              <a:rPr lang="zh-TW" altLang="de-DE" sz="3200" dirty="0"/>
            </a:br>
            <a:endParaRPr lang="zh-CN" altLang="de-DE" sz="32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26424" y="1198493"/>
            <a:ext cx="3541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zh-TW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經文理解與應用</a:t>
            </a:r>
            <a:endParaRPr lang="de-DE" altLang="zh-TW" sz="3600" dirty="0">
              <a:solidFill>
                <a:srgbClr val="000000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409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读经（创</a:t>
            </a:r>
            <a:r>
              <a:rPr lang="zh-CN" altLang="de-DE" sz="3600" dirty="0" smtClean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世记 </a:t>
            </a:r>
            <a:r>
              <a:rPr lang="en-US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zh-CN" altLang="de-DE" sz="3600" dirty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章：1-16）</a:t>
            </a:r>
          </a:p>
        </p:txBody>
      </p:sp>
      <p:sp>
        <p:nvSpPr>
          <p:cNvPr id="2" name="Rechteck 1"/>
          <p:cNvSpPr/>
          <p:nvPr/>
        </p:nvSpPr>
        <p:spPr>
          <a:xfrm>
            <a:off x="526425" y="1198493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49263" eaLnBrk="0" fontAlgn="base" hangingPunct="0"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zh-CN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總結：</a:t>
            </a:r>
            <a:r>
              <a:rPr lang="zh-TW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 </a:t>
            </a:r>
            <a:endParaRPr lang="de-DE" altLang="zh-TW" sz="3600" dirty="0">
              <a:solidFill>
                <a:srgbClr val="000000"/>
              </a:solidFill>
              <a:latin typeface="Arial" charset="0"/>
              <a:ea typeface="SimSun" charset="-122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26425" y="2492896"/>
            <a:ext cx="76687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zh-TW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  <a:t>罪性在我們身上是真實的，靠著神的勸誡、警告、恩典和拯救，讓我們對罪敏感，不要被罪制服我們，我們彼此守望看顧，一起制服罪。 </a:t>
            </a:r>
            <a:br>
              <a:rPr lang="zh-TW" altLang="de-DE" sz="3600" dirty="0">
                <a:solidFill>
                  <a:srgbClr val="000000"/>
                </a:solidFill>
                <a:latin typeface="Arial" charset="0"/>
                <a:ea typeface="SimSun" charset="-122"/>
              </a:rPr>
            </a:br>
            <a:endParaRPr lang="de-DE" sz="3600" dirty="0">
              <a:solidFill>
                <a:srgbClr val="000000"/>
              </a:solidFill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4890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SimHei"/>
        <a:ea typeface="SimHei"/>
        <a:cs typeface=""/>
      </a:majorFont>
      <a:minorFont>
        <a:latin typeface="SimHei"/>
        <a:ea typeface="SimHe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Bildschirmpräsentation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1_Larissa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CCG Bremen</dc:creator>
  <cp:lastModifiedBy>Dongdong</cp:lastModifiedBy>
  <cp:revision>3</cp:revision>
  <dcterms:created xsi:type="dcterms:W3CDTF">2016-02-20T16:43:12Z</dcterms:created>
  <dcterms:modified xsi:type="dcterms:W3CDTF">2016-03-03T14:35:51Z</dcterms:modified>
</cp:coreProperties>
</file>